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handoutMasterIdLst>
    <p:handoutMasterId r:id="rId14"/>
  </p:handoutMasterIdLst>
  <p:sldIdLst>
    <p:sldId id="256" r:id="rId2"/>
    <p:sldId id="275" r:id="rId3"/>
    <p:sldId id="258" r:id="rId4"/>
    <p:sldId id="277" r:id="rId5"/>
    <p:sldId id="278" r:id="rId6"/>
    <p:sldId id="279" r:id="rId7"/>
    <p:sldId id="272" r:id="rId8"/>
    <p:sldId id="280" r:id="rId9"/>
    <p:sldId id="271" r:id="rId10"/>
    <p:sldId id="263" r:id="rId11"/>
    <p:sldId id="27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602"/>
    <a:srgbClr val="081406"/>
    <a:srgbClr val="0D200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50" d="100"/>
          <a:sy n="50" d="100"/>
        </p:scale>
        <p:origin x="-150" y="-510"/>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83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0815B1-80E6-447C-B8BE-6DC0BEF021E7}" type="datetimeFigureOut">
              <a:rPr lang="en-US" smtClean="0"/>
              <a:pPr/>
              <a:t>4/22/2007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847F3-FA5C-4164-A1CC-F39D3501227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3A4C4D-64EA-41A6-ACDC-18A21D6DE903}" type="datetimeFigureOut">
              <a:rPr lang="en-US" smtClean="0"/>
              <a:pPr/>
              <a:t>4/22/2007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60A3FD-0B0C-4E08-AAB4-7E973A0E589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179" name="Rectangle 11"/>
          <p:cNvSpPr>
            <a:spLocks noGrp="1" noChangeArrowheads="1"/>
          </p:cNvSpPr>
          <p:nvPr>
            <p:ph type="ctrTitle" sz="quarter"/>
          </p:nvPr>
        </p:nvSpPr>
        <p:spPr>
          <a:xfrm>
            <a:off x="685800" y="1736725"/>
            <a:ext cx="7772400" cy="1920875"/>
          </a:xfrm>
          <a:prstGeom prst="rect">
            <a:avLst/>
          </a:prstGeom>
        </p:spPr>
        <p:txBody>
          <a:bodyPr/>
          <a:lstStyle>
            <a:lvl1pPr>
              <a:defRPr sz="4800"/>
            </a:lvl1pPr>
          </a:lstStyle>
          <a:p>
            <a:r>
              <a:rPr lang="en-US" smtClean="0"/>
              <a:t>Click to edit Master title style</a:t>
            </a:r>
            <a:endParaRPr lang="en-US"/>
          </a:p>
        </p:txBody>
      </p:sp>
      <p:sp>
        <p:nvSpPr>
          <p:cNvPr id="7180" name="Rectangle 12"/>
          <p:cNvSpPr>
            <a:spLocks noGrp="1" noChangeArrowheads="1"/>
          </p:cNvSpPr>
          <p:nvPr>
            <p:ph type="subTitle" sz="quarter" idx="1"/>
          </p:nvPr>
        </p:nvSpPr>
        <p:spPr>
          <a:xfrm>
            <a:off x="1371600" y="3886200"/>
            <a:ext cx="6400800" cy="1752600"/>
          </a:xfrm>
          <a:prstGeom prst="rect">
            <a:avLst/>
          </a:prstGeom>
        </p:spPr>
        <p:txBody>
          <a:bodyPr/>
          <a:lstStyle>
            <a:lvl1pPr marL="0" indent="0" algn="ctr">
              <a:buFont typeface="Wingdings" pitchFamily="2" charset="2"/>
              <a:buNone/>
              <a:defRPr/>
            </a:lvl1pPr>
          </a:lstStyle>
          <a:p>
            <a:r>
              <a:rPr lang="en-US" smtClean="0"/>
              <a:t>Click to edit Master subtitle style</a:t>
            </a:r>
            <a:endParaRPr lang="en-US"/>
          </a:p>
        </p:txBody>
      </p:sp>
      <p:sp>
        <p:nvSpPr>
          <p:cNvPr id="7181" name="Rectangle 13"/>
          <p:cNvSpPr>
            <a:spLocks noGrp="1" noChangeArrowheads="1"/>
          </p:cNvSpPr>
          <p:nvPr>
            <p:ph type="dt" sz="quarter" idx="2"/>
          </p:nvPr>
        </p:nvSpPr>
        <p:spPr>
          <a:xfrm>
            <a:off x="457200" y="6248400"/>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7182" name="Rectangle 14"/>
          <p:cNvSpPr>
            <a:spLocks noGrp="1" noChangeArrowheads="1"/>
          </p:cNvSpPr>
          <p:nvPr>
            <p:ph type="ftr" sz="quarter" idx="3"/>
          </p:nvPr>
        </p:nvSpPr>
        <p:spPr>
          <a:xfrm>
            <a:off x="3124200" y="6251575"/>
            <a:ext cx="2895600" cy="476250"/>
          </a:xfrm>
          <a:prstGeom prst="rect">
            <a:avLst/>
          </a:prstGeom>
        </p:spPr>
        <p:txBody>
          <a:bodyPr/>
          <a:lstStyle>
            <a:lvl1pPr>
              <a:defRPr/>
            </a:lvl1pPr>
          </a:lstStyle>
          <a:p>
            <a:endParaRPr lang="en-US"/>
          </a:p>
        </p:txBody>
      </p:sp>
      <p:sp>
        <p:nvSpPr>
          <p:cNvPr id="7183" name="Rectangle 15"/>
          <p:cNvSpPr>
            <a:spLocks noGrp="1" noChangeArrowheads="1"/>
          </p:cNvSpPr>
          <p:nvPr>
            <p:ph type="sldNum" sz="quarter" idx="4"/>
          </p:nvPr>
        </p:nvSpPr>
        <p:spPr>
          <a:xfrm>
            <a:off x="6553200" y="6254750"/>
            <a:ext cx="2133600" cy="476250"/>
          </a:xfrm>
          <a:prstGeom prst="rect">
            <a:avLst/>
          </a:prstGeom>
        </p:spPr>
        <p:txBody>
          <a:bodyPr/>
          <a:lstStyle>
            <a:lvl1pPr>
              <a:defRPr/>
            </a:lvl1pPr>
          </a:lstStyle>
          <a:p>
            <a:fld id="{A1022A93-B4DF-4E75-A1DA-FC3697E014E2}"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5" name="Slide Number Placeholder 4"/>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6" name="Footer Placeholder 5"/>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5" name="Slide Number Placeholder 4"/>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6" name="Footer Placeholder 5"/>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457200" y="274638"/>
            <a:ext cx="8229600" cy="1143000"/>
          </a:xfrm>
          <a:prstGeom prst="rect">
            <a:avLst/>
          </a:prstGeom>
        </p:spPr>
        <p:txBody>
          <a:bodyPr/>
          <a:lstStyle>
            <a:lvl1pPr>
              <a:defRPr>
                <a:effectLst>
                  <a:outerShdw blurRad="38100" dist="38100" dir="2700000" algn="tl">
                    <a:srgbClr val="000000"/>
                  </a:outerShdw>
                  <a:reflection blurRad="6350" stA="55000" endA="300" endPos="45500" dir="5400000" sy="-100000" algn="bl" rotWithShape="0"/>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5" name="Slide Number Placeholder 4"/>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6" name="Footer Placeholder 5"/>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5" name="Slide Number Placeholder 4"/>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6" name="Footer Placeholder 5"/>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6" name="Slide Number Placeholder 5"/>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7" name="Footer Placeholder 6"/>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8" name="Slide Number Placeholder 7"/>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9" name="Footer Placeholder 8"/>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4" name="Slide Number Placeholder 3"/>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5" name="Footer Placeholder 4"/>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3" name="Slide Number Placeholder 2"/>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4" name="Footer Placeholder 3"/>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6" name="Slide Number Placeholder 5"/>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7" name="Footer Placeholder 6"/>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251575"/>
            <a:ext cx="2133600" cy="476250"/>
          </a:xfrm>
          <a:prstGeom prst="rect">
            <a:avLst/>
          </a:prstGeom>
        </p:spPr>
        <p:txBody>
          <a:bodyPr/>
          <a:lstStyle>
            <a:lvl1pPr>
              <a:defRPr/>
            </a:lvl1pPr>
          </a:lstStyle>
          <a:p>
            <a:fld id="{7341AA99-9947-49A8-9450-63438CAE7004}" type="datetimeFigureOut">
              <a:rPr lang="en-US" smtClean="0"/>
              <a:pPr/>
              <a:t>4/22/2007</a:t>
            </a:fld>
            <a:endParaRPr lang="en-US"/>
          </a:p>
        </p:txBody>
      </p:sp>
      <p:sp>
        <p:nvSpPr>
          <p:cNvPr id="6" name="Slide Number Placeholder 5"/>
          <p:cNvSpPr>
            <a:spLocks noGrp="1"/>
          </p:cNvSpPr>
          <p:nvPr>
            <p:ph type="sldNum" sz="quarter" idx="11"/>
          </p:nvPr>
        </p:nvSpPr>
        <p:spPr>
          <a:xfrm>
            <a:off x="6553200" y="6248400"/>
            <a:ext cx="2133600" cy="476250"/>
          </a:xfrm>
          <a:prstGeom prst="rect">
            <a:avLst/>
          </a:prstGeom>
        </p:spPr>
        <p:txBody>
          <a:bodyPr/>
          <a:lstStyle>
            <a:lvl1pPr>
              <a:defRPr/>
            </a:lvl1pPr>
          </a:lstStyle>
          <a:p>
            <a:fld id="{A1022A93-B4DF-4E75-A1DA-FC3697E014E2}" type="slidenum">
              <a:rPr lang="en-US" smtClean="0"/>
              <a:pPr/>
              <a:t>‹#›</a:t>
            </a:fld>
            <a:endParaRPr lang="en-US"/>
          </a:p>
        </p:txBody>
      </p:sp>
      <p:sp>
        <p:nvSpPr>
          <p:cNvPr id="7" name="Footer Placeholder 6"/>
          <p:cNvSpPr>
            <a:spLocks noGrp="1"/>
          </p:cNvSpPr>
          <p:nvPr>
            <p:ph type="ftr" sz="quarter" idx="12"/>
          </p:nvPr>
        </p:nvSpPr>
        <p:spPr>
          <a:xfrm>
            <a:off x="3124200" y="6248400"/>
            <a:ext cx="2895600" cy="476250"/>
          </a:xfrm>
          <a:prstGeom prst="rect">
            <a:avLst/>
          </a:prstGeom>
        </p:spPr>
        <p:txBody>
          <a:bodyPr/>
          <a:lstStyle>
            <a:lvl1pPr>
              <a:defRPr/>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rtl="0" eaLnBrk="1" fontAlgn="base" hangingPunct="1">
        <a:spcBef>
          <a:spcPct val="0"/>
        </a:spcBef>
        <a:spcAft>
          <a:spcPct val="0"/>
        </a:spcAft>
        <a:defRPr sz="3600" b="1">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3600" b="1">
          <a:solidFill>
            <a:schemeClr val="tx2"/>
          </a:solidFill>
          <a:effectLst>
            <a:outerShdw blurRad="38100" dist="38100" dir="2700000" algn="tl">
              <a:srgbClr val="000000"/>
            </a:outerShdw>
          </a:effectLst>
          <a:latin typeface="Arial" charset="0"/>
        </a:defRPr>
      </a:lvl2pPr>
      <a:lvl3pPr algn="ctr" rtl="0" eaLnBrk="1" fontAlgn="base" hangingPunct="1">
        <a:spcBef>
          <a:spcPct val="0"/>
        </a:spcBef>
        <a:spcAft>
          <a:spcPct val="0"/>
        </a:spcAft>
        <a:defRPr sz="3600" b="1">
          <a:solidFill>
            <a:schemeClr val="tx2"/>
          </a:solidFill>
          <a:effectLst>
            <a:outerShdw blurRad="38100" dist="38100" dir="2700000" algn="tl">
              <a:srgbClr val="000000"/>
            </a:outerShdw>
          </a:effectLst>
          <a:latin typeface="Arial" charset="0"/>
        </a:defRPr>
      </a:lvl3pPr>
      <a:lvl4pPr algn="ctr" rtl="0" eaLnBrk="1" fontAlgn="base" hangingPunct="1">
        <a:spcBef>
          <a:spcPct val="0"/>
        </a:spcBef>
        <a:spcAft>
          <a:spcPct val="0"/>
        </a:spcAft>
        <a:defRPr sz="3600" b="1">
          <a:solidFill>
            <a:schemeClr val="tx2"/>
          </a:solidFill>
          <a:effectLst>
            <a:outerShdw blurRad="38100" dist="38100" dir="2700000" algn="tl">
              <a:srgbClr val="000000"/>
            </a:outerShdw>
          </a:effectLst>
          <a:latin typeface="Arial" charset="0"/>
        </a:defRPr>
      </a:lvl4pPr>
      <a:lvl5pPr algn="ctr" rtl="0" eaLnBrk="1" fontAlgn="base" hangingPunct="1">
        <a:spcBef>
          <a:spcPct val="0"/>
        </a:spcBef>
        <a:spcAft>
          <a:spcPct val="0"/>
        </a:spcAft>
        <a:defRPr sz="3600" b="1">
          <a:solidFill>
            <a:schemeClr val="tx2"/>
          </a:solidFill>
          <a:effectLst>
            <a:outerShdw blurRad="38100" dist="38100" dir="2700000" algn="tl">
              <a:srgbClr val="000000"/>
            </a:outerShdw>
          </a:effectLst>
          <a:latin typeface="Arial" charset="0"/>
        </a:defRPr>
      </a:lvl5pPr>
      <a:lvl6pPr marL="457200" algn="ctr" rtl="0" eaLnBrk="1" fontAlgn="base" hangingPunct="1">
        <a:spcBef>
          <a:spcPct val="0"/>
        </a:spcBef>
        <a:spcAft>
          <a:spcPct val="0"/>
        </a:spcAft>
        <a:defRPr sz="3600" b="1">
          <a:solidFill>
            <a:schemeClr val="tx2"/>
          </a:solidFill>
          <a:effectLst>
            <a:outerShdw blurRad="38100" dist="38100" dir="2700000" algn="tl">
              <a:srgbClr val="000000"/>
            </a:outerShdw>
          </a:effectLst>
          <a:latin typeface="Arial" charset="0"/>
        </a:defRPr>
      </a:lvl6pPr>
      <a:lvl7pPr marL="914400" algn="ctr" rtl="0" eaLnBrk="1" fontAlgn="base" hangingPunct="1">
        <a:spcBef>
          <a:spcPct val="0"/>
        </a:spcBef>
        <a:spcAft>
          <a:spcPct val="0"/>
        </a:spcAft>
        <a:defRPr sz="3600" b="1">
          <a:solidFill>
            <a:schemeClr val="tx2"/>
          </a:solidFill>
          <a:effectLst>
            <a:outerShdw blurRad="38100" dist="38100" dir="2700000" algn="tl">
              <a:srgbClr val="000000"/>
            </a:outerShdw>
          </a:effectLst>
          <a:latin typeface="Arial" charset="0"/>
        </a:defRPr>
      </a:lvl7pPr>
      <a:lvl8pPr marL="1371600" algn="ctr" rtl="0" eaLnBrk="1" fontAlgn="base" hangingPunct="1">
        <a:spcBef>
          <a:spcPct val="0"/>
        </a:spcBef>
        <a:spcAft>
          <a:spcPct val="0"/>
        </a:spcAft>
        <a:defRPr sz="3600" b="1">
          <a:solidFill>
            <a:schemeClr val="tx2"/>
          </a:solidFill>
          <a:effectLst>
            <a:outerShdw blurRad="38100" dist="38100" dir="2700000" algn="tl">
              <a:srgbClr val="000000"/>
            </a:outerShdw>
          </a:effectLst>
          <a:latin typeface="Arial" charset="0"/>
        </a:defRPr>
      </a:lvl8pPr>
      <a:lvl9pPr marL="1828800" algn="ctr" rtl="0" eaLnBrk="1" fontAlgn="base" hangingPunct="1">
        <a:spcBef>
          <a:spcPct val="0"/>
        </a:spcBef>
        <a:spcAft>
          <a:spcPct val="0"/>
        </a:spcAft>
        <a:defRPr sz="3600" b="1">
          <a:solidFill>
            <a:schemeClr val="tx2"/>
          </a:solidFill>
          <a:effectLst>
            <a:outerShdw blurRad="38100" dist="38100" dir="2700000" algn="tl">
              <a:srgbClr val="000000"/>
            </a:outerShdw>
          </a:effectLst>
          <a:latin typeface="Arial" charset="0"/>
        </a:defRPr>
      </a:lvl9pPr>
    </p:titleStyle>
    <p:bodyStyle>
      <a:lvl1pPr marL="342900" indent="-342900" algn="l" rtl="0" eaLnBrk="1" fontAlgn="base" hangingPunct="1">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6.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6" descr="logo"/>
          <p:cNvPicPr>
            <a:picLocks noChangeAspect="1" noChangeArrowheads="1"/>
          </p:cNvPicPr>
          <p:nvPr/>
        </p:nvPicPr>
        <p:blipFill>
          <a:blip r:embed="rId3"/>
          <a:srcRect/>
          <a:stretch>
            <a:fillRect/>
          </a:stretch>
        </p:blipFill>
        <p:spPr bwMode="auto">
          <a:xfrm>
            <a:off x="6361709" y="152400"/>
            <a:ext cx="2477491" cy="990600"/>
          </a:xfrm>
          <a:prstGeom prst="rect">
            <a:avLst/>
          </a:prstGeom>
          <a:noFill/>
        </p:spPr>
      </p:pic>
      <p:pic>
        <p:nvPicPr>
          <p:cNvPr id="15" name="Picture 2"/>
          <p:cNvPicPr>
            <a:picLocks noChangeAspect="1" noChangeArrowheads="1"/>
          </p:cNvPicPr>
          <p:nvPr/>
        </p:nvPicPr>
        <p:blipFill>
          <a:blip r:embed="rId4">
            <a:lum bright="-24000" contrast="6000"/>
          </a:blip>
          <a:srcRect/>
          <a:stretch>
            <a:fillRect/>
          </a:stretch>
        </p:blipFill>
        <p:spPr bwMode="auto">
          <a:xfrm>
            <a:off x="1560513" y="1420813"/>
            <a:ext cx="6645275" cy="3687762"/>
          </a:xfrm>
          <a:prstGeom prst="rect">
            <a:avLst/>
          </a:prstGeom>
          <a:noFill/>
          <a:ln w="9525">
            <a:noFill/>
            <a:miter lim="800000"/>
            <a:headEnd/>
            <a:tailEnd/>
          </a:ln>
        </p:spPr>
      </p:pic>
      <p:sp>
        <p:nvSpPr>
          <p:cNvPr id="16" name="Text Box 8"/>
          <p:cNvSpPr txBox="1">
            <a:spLocks noChangeArrowheads="1"/>
          </p:cNvSpPr>
          <p:nvPr/>
        </p:nvSpPr>
        <p:spPr bwMode="auto">
          <a:xfrm>
            <a:off x="228600" y="5410200"/>
            <a:ext cx="2286000" cy="1069975"/>
          </a:xfrm>
          <a:prstGeom prst="rect">
            <a:avLst/>
          </a:prstGeom>
          <a:noFill/>
          <a:ln w="9525">
            <a:noFill/>
            <a:miter lim="800000"/>
            <a:headEnd/>
            <a:tailEnd/>
          </a:ln>
          <a:effectLst/>
        </p:spPr>
        <p:txBody>
          <a:bodyPr>
            <a:spAutoFit/>
          </a:bodyPr>
          <a:lstStyle/>
          <a:p>
            <a:pPr>
              <a:spcBef>
                <a:spcPct val="50000"/>
              </a:spcBef>
            </a:pPr>
            <a:r>
              <a:rPr lang="en-US" sz="1600" dirty="0" err="1">
                <a:latin typeface="+mj-lt"/>
              </a:rPr>
              <a:t>Roshan</a:t>
            </a:r>
            <a:r>
              <a:rPr lang="en-US" sz="1600" dirty="0">
                <a:latin typeface="+mj-lt"/>
              </a:rPr>
              <a:t> </a:t>
            </a:r>
            <a:r>
              <a:rPr lang="en-US" sz="1600" dirty="0" err="1">
                <a:latin typeface="+mj-lt"/>
              </a:rPr>
              <a:t>Sumbaly</a:t>
            </a:r>
            <a:r>
              <a:rPr lang="en-US" sz="1600" dirty="0">
                <a:latin typeface="+mj-lt"/>
              </a:rPr>
              <a:t/>
            </a:r>
            <a:br>
              <a:rPr lang="en-US" sz="1600" dirty="0">
                <a:latin typeface="+mj-lt"/>
              </a:rPr>
            </a:br>
            <a:r>
              <a:rPr lang="en-US" sz="1600" dirty="0" err="1">
                <a:latin typeface="+mj-lt"/>
              </a:rPr>
              <a:t>Abhishek</a:t>
            </a:r>
            <a:r>
              <a:rPr lang="en-US" sz="1600" dirty="0">
                <a:latin typeface="+mj-lt"/>
              </a:rPr>
              <a:t> Kumar</a:t>
            </a:r>
            <a:br>
              <a:rPr lang="en-US" sz="1600" dirty="0">
                <a:latin typeface="+mj-lt"/>
              </a:rPr>
            </a:br>
            <a:r>
              <a:rPr lang="en-US" sz="1600" dirty="0" err="1">
                <a:latin typeface="+mj-lt"/>
              </a:rPr>
              <a:t>Gaurav</a:t>
            </a:r>
            <a:r>
              <a:rPr lang="en-US" sz="1600" dirty="0">
                <a:latin typeface="+mj-lt"/>
              </a:rPr>
              <a:t> </a:t>
            </a:r>
            <a:r>
              <a:rPr lang="en-US" sz="1600" dirty="0" err="1">
                <a:latin typeface="+mj-lt"/>
              </a:rPr>
              <a:t>Paruthi</a:t>
            </a:r>
            <a:r>
              <a:rPr lang="en-US" sz="1600" dirty="0">
                <a:latin typeface="+mj-lt"/>
              </a:rPr>
              <a:t/>
            </a:r>
            <a:br>
              <a:rPr lang="en-US" sz="1600" dirty="0">
                <a:latin typeface="+mj-lt"/>
              </a:rPr>
            </a:br>
            <a:r>
              <a:rPr lang="en-US" sz="1600" dirty="0" err="1">
                <a:latin typeface="+mj-lt"/>
              </a:rPr>
              <a:t>Shubham</a:t>
            </a:r>
            <a:r>
              <a:rPr lang="en-US" sz="1600" dirty="0">
                <a:latin typeface="+mj-lt"/>
              </a:rPr>
              <a:t> </a:t>
            </a:r>
            <a:r>
              <a:rPr lang="en-US" sz="1600" dirty="0" err="1">
                <a:latin typeface="+mj-lt"/>
              </a:rPr>
              <a:t>Malhotra</a:t>
            </a:r>
            <a:endParaRPr lang="en-US" sz="1600" dirty="0">
              <a:latin typeface="+mj-lt"/>
            </a:endParaRPr>
          </a:p>
        </p:txBody>
      </p:sp>
      <p:sp>
        <p:nvSpPr>
          <p:cNvPr id="17" name="Rectangle 2"/>
          <p:cNvSpPr>
            <a:spLocks noGrp="1" noChangeArrowheads="1"/>
          </p:cNvSpPr>
          <p:nvPr>
            <p:ph type="ctrTitle" sz="quarter"/>
          </p:nvPr>
        </p:nvSpPr>
        <p:spPr>
          <a:xfrm>
            <a:off x="685800" y="2057400"/>
            <a:ext cx="7772400" cy="1920875"/>
          </a:xfrm>
        </p:spPr>
        <p:txBody>
          <a:bodyPr/>
          <a:lstStyle/>
          <a:p>
            <a:pPr>
              <a:tabLst>
                <a:tab pos="5151438" algn="l"/>
              </a:tabLst>
            </a:pPr>
            <a:r>
              <a:rPr lang="en-US"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eduGRID</a:t>
            </a:r>
            <a:r>
              <a:rPr lang="en-US" dirty="0"/>
              <a:t> </a:t>
            </a:r>
            <a:br>
              <a:rPr lang="en-US" dirty="0"/>
            </a:br>
            <a:r>
              <a:rPr lang="en-US" sz="2800" dirty="0" smtClean="0">
                <a:solidFill>
                  <a:srgbClr val="99CCFF"/>
                </a:solidFill>
              </a:rPr>
              <a:t>Revolutionizing the concept of education</a:t>
            </a:r>
            <a:endParaRPr lang="en-US" sz="2800" dirty="0">
              <a:solidFill>
                <a:srgbClr val="99CCFF"/>
              </a:solidFill>
            </a:endParaRPr>
          </a:p>
        </p:txBody>
      </p:sp>
      <p:pic>
        <p:nvPicPr>
          <p:cNvPr id="18" name="Picture 2" descr="D:\my\BITS - Logo.gif"/>
          <p:cNvPicPr>
            <a:picLocks noChangeAspect="1" noChangeArrowheads="1"/>
          </p:cNvPicPr>
          <p:nvPr/>
        </p:nvPicPr>
        <p:blipFill>
          <a:blip r:embed="rId5"/>
          <a:srcRect/>
          <a:stretch>
            <a:fillRect/>
          </a:stretch>
        </p:blipFill>
        <p:spPr bwMode="auto">
          <a:xfrm>
            <a:off x="609600" y="169862"/>
            <a:ext cx="914400" cy="896938"/>
          </a:xfrm>
          <a:prstGeom prst="rect">
            <a:avLst/>
          </a:prstGeom>
          <a:noFill/>
          <a:ln w="9525">
            <a:noFill/>
            <a:miter lim="800000"/>
            <a:headEnd/>
            <a:tailEnd/>
          </a:ln>
        </p:spPr>
      </p:pic>
      <p:sp>
        <p:nvSpPr>
          <p:cNvPr id="19" name="Text Box 10"/>
          <p:cNvSpPr txBox="1">
            <a:spLocks noChangeArrowheads="1"/>
          </p:cNvSpPr>
          <p:nvPr/>
        </p:nvSpPr>
        <p:spPr bwMode="auto">
          <a:xfrm>
            <a:off x="0" y="1066800"/>
            <a:ext cx="2590800" cy="304800"/>
          </a:xfrm>
          <a:prstGeom prst="rect">
            <a:avLst/>
          </a:prstGeom>
          <a:noFill/>
          <a:ln w="9525">
            <a:noFill/>
            <a:miter lim="800000"/>
            <a:headEnd/>
            <a:tailEnd/>
          </a:ln>
          <a:effectLst/>
        </p:spPr>
        <p:txBody>
          <a:bodyPr>
            <a:spAutoFit/>
          </a:bodyPr>
          <a:lstStyle/>
          <a:p>
            <a:pPr>
              <a:spcBef>
                <a:spcPct val="50000"/>
              </a:spcBef>
            </a:pPr>
            <a:r>
              <a:rPr lang="en-US" sz="1400" dirty="0">
                <a:latin typeface="+mj-lt"/>
              </a:rPr>
              <a:t>BITS </a:t>
            </a:r>
            <a:r>
              <a:rPr lang="en-US" sz="1400" dirty="0" err="1">
                <a:latin typeface="+mj-lt"/>
              </a:rPr>
              <a:t>Pilani</a:t>
            </a:r>
            <a:r>
              <a:rPr lang="en-US" sz="1400" dirty="0">
                <a:latin typeface="+mj-lt"/>
              </a:rPr>
              <a:t> – Goa Campus</a:t>
            </a:r>
          </a:p>
        </p:txBody>
      </p:sp>
      <p:sp>
        <p:nvSpPr>
          <p:cNvPr id="8" name="TextBox 7"/>
          <p:cNvSpPr txBox="1"/>
          <p:nvPr/>
        </p:nvSpPr>
        <p:spPr>
          <a:xfrm>
            <a:off x="6477000" y="5943600"/>
            <a:ext cx="2339102" cy="523220"/>
          </a:xfrm>
          <a:prstGeom prst="rect">
            <a:avLst/>
          </a:prstGeom>
          <a:noFill/>
        </p:spPr>
        <p:txBody>
          <a:bodyPr wrap="none" rtlCol="0">
            <a:spAutoFit/>
          </a:bodyPr>
          <a:lstStyle/>
          <a:p>
            <a:r>
              <a:rPr lang="en-US" sz="2800" b="1" dirty="0" smtClean="0">
                <a:latin typeface="+mj-lt"/>
              </a:rPr>
              <a:t>TEAM GRAS</a:t>
            </a:r>
            <a:endParaRPr lang="en-US" b="1" dirty="0">
              <a:latin typeface="+mj-lt"/>
            </a:endParaRPr>
          </a:p>
        </p:txBody>
      </p:sp>
      <p:sp>
        <p:nvSpPr>
          <p:cNvPr id="9" name="TextBox 8"/>
          <p:cNvSpPr txBox="1"/>
          <p:nvPr/>
        </p:nvSpPr>
        <p:spPr>
          <a:xfrm>
            <a:off x="5727616" y="6400800"/>
            <a:ext cx="3416384" cy="369332"/>
          </a:xfrm>
          <a:prstGeom prst="rect">
            <a:avLst/>
          </a:prstGeom>
          <a:noFill/>
        </p:spPr>
        <p:txBody>
          <a:bodyPr wrap="none" rtlCol="0">
            <a:spAutoFit/>
          </a:bodyPr>
          <a:lstStyle/>
          <a:p>
            <a:r>
              <a:rPr lang="en-US" dirty="0" smtClean="0">
                <a:latin typeface="+mj-lt"/>
              </a:rPr>
              <a:t>Mentor – Mr. </a:t>
            </a:r>
            <a:r>
              <a:rPr lang="en-US" dirty="0" err="1" smtClean="0">
                <a:latin typeface="+mj-lt"/>
              </a:rPr>
              <a:t>Mangesh</a:t>
            </a:r>
            <a:r>
              <a:rPr lang="en-US" dirty="0" smtClean="0">
                <a:latin typeface="+mj-lt"/>
              </a:rPr>
              <a:t> </a:t>
            </a:r>
            <a:r>
              <a:rPr lang="en-US" dirty="0" err="1" smtClean="0">
                <a:latin typeface="+mj-lt"/>
              </a:rPr>
              <a:t>Bedekar</a:t>
            </a:r>
            <a:endParaRPr lang="en-US" dirty="0">
              <a:latin typeface="+mj-l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Documents and Settings\Gaurav.VARUAG\Desktop\ICUP\interfaces\presentation\PICTURES\money.jpg"/>
          <p:cNvPicPr>
            <a:picLocks noChangeAspect="1" noChangeArrowheads="1"/>
          </p:cNvPicPr>
          <p:nvPr/>
        </p:nvPicPr>
        <p:blipFill>
          <a:blip r:embed="rId2"/>
          <a:srcRect/>
          <a:stretch>
            <a:fillRect/>
          </a:stretch>
        </p:blipFill>
        <p:spPr bwMode="auto">
          <a:xfrm>
            <a:off x="4441969" y="914400"/>
            <a:ext cx="4397231" cy="5257800"/>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2" name="Title 1"/>
          <p:cNvSpPr>
            <a:spLocks noGrp="1"/>
          </p:cNvSpPr>
          <p:nvPr>
            <p:ph type="title"/>
          </p:nvPr>
        </p:nvSpPr>
        <p:spPr>
          <a:xfrm>
            <a:off x="-990600" y="274638"/>
            <a:ext cx="8229600" cy="1143000"/>
          </a:xfrm>
        </p:spPr>
        <p:txBody>
          <a:bodyPr/>
          <a:lstStyle/>
          <a:p>
            <a:r>
              <a:rPr lang="en-US" dirty="0" smtClean="0"/>
              <a:t>Business Model</a:t>
            </a:r>
            <a:endParaRPr lang="en-US" dirty="0"/>
          </a:p>
        </p:txBody>
      </p:sp>
      <p:sp>
        <p:nvSpPr>
          <p:cNvPr id="4" name="Content Placeholder 2"/>
          <p:cNvSpPr txBox="1">
            <a:spLocks/>
          </p:cNvSpPr>
          <p:nvPr/>
        </p:nvSpPr>
        <p:spPr>
          <a:xfrm>
            <a:off x="228600" y="1219200"/>
            <a:ext cx="4724400" cy="4800600"/>
          </a:xfrm>
          <a:prstGeom prst="rect">
            <a:avLst/>
          </a:prstGeom>
          <a:solidFill>
            <a:srgbClr val="030602"/>
          </a:solidFill>
        </p:spPr>
        <p:style>
          <a:lnRef idx="2">
            <a:schemeClr val="dk1">
              <a:shade val="50000"/>
            </a:schemeClr>
          </a:lnRef>
          <a:fillRef idx="1">
            <a:schemeClr val="dk1"/>
          </a:fillRef>
          <a:effectRef idx="0">
            <a:schemeClr val="dk1"/>
          </a:effectRef>
          <a:fontRef idx="minor">
            <a:schemeClr val="lt1"/>
          </a:fontRef>
        </p:style>
        <p:txBody>
          <a:bodyPr vert="horz">
            <a:noAutofit/>
          </a:bodyPr>
          <a:lstStyle/>
          <a:p>
            <a:pPr marL="60325" marR="0" lvl="0" defTabSz="914400" rtl="0" eaLnBrk="1" fontAlgn="auto" latinLnBrk="0" hangingPunct="1">
              <a:spcBef>
                <a:spcPct val="20000"/>
              </a:spcBef>
              <a:spcAft>
                <a:spcPts val="0"/>
              </a:spcAft>
              <a:buClr>
                <a:schemeClr val="accent1"/>
              </a:buClr>
              <a:buSzPct val="80000"/>
              <a:tabLst/>
              <a:defRPr/>
            </a:pPr>
            <a:r>
              <a:rPr kumimoji="0" lang="en-US" sz="1600" b="0" i="0" u="none" strike="noStrike" kern="1200" cap="none" spc="0" normalizeH="0" baseline="0" noProof="0" dirty="0" smtClean="0">
                <a:ln>
                  <a:noFill/>
                </a:ln>
                <a:solidFill>
                  <a:schemeClr val="tx1"/>
                </a:solidFill>
                <a:effectLst/>
                <a:uLnTx/>
                <a:uFillTx/>
                <a:latin typeface="+mj-lt"/>
              </a:rPr>
              <a:t>eduGRID applications</a:t>
            </a:r>
            <a:r>
              <a:rPr kumimoji="0" lang="en-US" sz="1600" b="0" i="0" u="none" strike="noStrike" kern="1200" cap="none" spc="0" normalizeH="0" noProof="0" dirty="0" smtClean="0">
                <a:ln>
                  <a:noFill/>
                </a:ln>
                <a:solidFill>
                  <a:schemeClr val="tx1"/>
                </a:solidFill>
                <a:effectLst/>
                <a:uLnTx/>
                <a:uFillTx/>
                <a:latin typeface="+mj-lt"/>
              </a:rPr>
              <a:t> provide innovative business models for our projects. Some of these include:</a:t>
            </a:r>
            <a:endParaRPr kumimoji="0" lang="en-US" sz="1600" b="0" i="0" u="none" strike="noStrike" kern="1200" cap="none" spc="0" normalizeH="0" baseline="0" noProof="0" dirty="0" smtClean="0">
              <a:ln>
                <a:noFill/>
              </a:ln>
              <a:solidFill>
                <a:schemeClr val="tx1"/>
              </a:solidFill>
              <a:effectLst/>
              <a:uLnTx/>
              <a:uFillTx/>
              <a:latin typeface="+mj-lt"/>
            </a:endParaRPr>
          </a:p>
          <a:p>
            <a:pPr marL="265112" marR="0" lvl="0" indent="-228600" defTabSz="914400" rtl="0" eaLnBrk="1" fontAlgn="auto" latinLnBrk="0" hangingPunct="1">
              <a:spcBef>
                <a:spcPct val="20000"/>
              </a:spcBef>
              <a:spcAft>
                <a:spcPts val="0"/>
              </a:spcAft>
              <a:buClr>
                <a:schemeClr val="accent1"/>
              </a:buClr>
              <a:buSzPct val="80000"/>
              <a:buFont typeface="Wingdings 2"/>
              <a:buAutoNum type="arabicParenR"/>
              <a:tabLst/>
              <a:defRPr/>
            </a:pPr>
            <a:endParaRPr lang="en-US" sz="1600" dirty="0" smtClean="0">
              <a:solidFill>
                <a:schemeClr val="tx1"/>
              </a:solidFill>
              <a:latin typeface="+mj-lt"/>
            </a:endParaRPr>
          </a:p>
          <a:p>
            <a:pPr marL="265112" marR="0" lvl="0" indent="-228600" defTabSz="914400" rtl="0" eaLnBrk="1" fontAlgn="auto" latinLnBrk="0" hangingPunct="1">
              <a:lnSpc>
                <a:spcPct val="150000"/>
              </a:lnSpc>
              <a:spcBef>
                <a:spcPct val="20000"/>
              </a:spcBef>
              <a:spcAft>
                <a:spcPts val="0"/>
              </a:spcAft>
              <a:buClr>
                <a:schemeClr val="accent1"/>
              </a:buClr>
              <a:buSzPct val="80000"/>
              <a:buFont typeface="Wingdings 2"/>
              <a:buAutoNum type="arabicParenR"/>
              <a:tabLst/>
              <a:defRPr/>
            </a:pPr>
            <a:r>
              <a:rPr kumimoji="0" lang="en-US" sz="1600" b="0" i="0" u="none" strike="noStrike" kern="1200" cap="none" spc="0" normalizeH="0" baseline="0" noProof="0" dirty="0" smtClean="0">
                <a:ln>
                  <a:noFill/>
                </a:ln>
                <a:solidFill>
                  <a:schemeClr val="tx1"/>
                </a:solidFill>
                <a:effectLst/>
                <a:uLnTx/>
                <a:uFillTx/>
                <a:latin typeface="+mj-lt"/>
              </a:rPr>
              <a:t>“Automated</a:t>
            </a:r>
            <a:r>
              <a:rPr kumimoji="0" lang="en-US" sz="1600" b="0" i="0" u="none" strike="noStrike" kern="1200" cap="none" spc="0" normalizeH="0" noProof="0" dirty="0" smtClean="0">
                <a:ln>
                  <a:noFill/>
                </a:ln>
                <a:solidFill>
                  <a:schemeClr val="tx1"/>
                </a:solidFill>
                <a:effectLst/>
                <a:uLnTx/>
                <a:uFillTx/>
                <a:latin typeface="+mj-lt"/>
              </a:rPr>
              <a:t> Helpdesk or Intelligent Assistant”</a:t>
            </a:r>
          </a:p>
          <a:p>
            <a:pPr marL="265112" marR="0" lvl="0" indent="-228600" defTabSz="914400" rtl="0" eaLnBrk="1" fontAlgn="auto" latinLnBrk="0" hangingPunct="1">
              <a:lnSpc>
                <a:spcPct val="150000"/>
              </a:lnSpc>
              <a:spcBef>
                <a:spcPct val="20000"/>
              </a:spcBef>
              <a:spcAft>
                <a:spcPts val="0"/>
              </a:spcAft>
              <a:buClr>
                <a:schemeClr val="accent1"/>
              </a:buClr>
              <a:buSzPct val="80000"/>
              <a:buFont typeface="Wingdings 2"/>
              <a:buAutoNum type="arabicParenR"/>
              <a:tabLst/>
              <a:defRPr/>
            </a:pPr>
            <a:r>
              <a:rPr lang="en-US" sz="1600" baseline="0" dirty="0" smtClean="0">
                <a:solidFill>
                  <a:schemeClr val="tx1"/>
                </a:solidFill>
                <a:latin typeface="+mj-lt"/>
              </a:rPr>
              <a:t>Educating employees</a:t>
            </a:r>
            <a:r>
              <a:rPr lang="en-US" sz="1600" dirty="0" smtClean="0">
                <a:solidFill>
                  <a:schemeClr val="tx1"/>
                </a:solidFill>
                <a:latin typeface="+mj-lt"/>
              </a:rPr>
              <a:t> within an </a:t>
            </a:r>
            <a:r>
              <a:rPr lang="en-US" sz="1600" dirty="0" err="1" smtClean="0">
                <a:solidFill>
                  <a:schemeClr val="tx1"/>
                </a:solidFill>
                <a:latin typeface="+mj-lt"/>
              </a:rPr>
              <a:t>organisation</a:t>
            </a:r>
            <a:r>
              <a:rPr lang="en-US" sz="1600" dirty="0" smtClean="0">
                <a:solidFill>
                  <a:schemeClr val="tx1"/>
                </a:solidFill>
                <a:latin typeface="+mj-lt"/>
              </a:rPr>
              <a:t> (orientation)</a:t>
            </a:r>
          </a:p>
          <a:p>
            <a:pPr marL="265112" marR="0" lvl="0" indent="-228600" defTabSz="914400" rtl="0" eaLnBrk="1" fontAlgn="auto" latinLnBrk="0" hangingPunct="1">
              <a:lnSpc>
                <a:spcPct val="150000"/>
              </a:lnSpc>
              <a:spcBef>
                <a:spcPct val="20000"/>
              </a:spcBef>
              <a:spcAft>
                <a:spcPts val="0"/>
              </a:spcAft>
              <a:buClr>
                <a:schemeClr val="accent1"/>
              </a:buClr>
              <a:buSzPct val="80000"/>
              <a:buFont typeface="Wingdings 2"/>
              <a:buAutoNum type="arabicParenR"/>
              <a:tabLst/>
              <a:defRPr/>
            </a:pPr>
            <a:r>
              <a:rPr kumimoji="0" lang="en-US" sz="1600" b="0" i="0" u="none" strike="noStrike" kern="1200" cap="none" spc="0" normalizeH="0" baseline="0" noProof="0" dirty="0" smtClean="0">
                <a:ln>
                  <a:noFill/>
                </a:ln>
                <a:solidFill>
                  <a:schemeClr val="tx1"/>
                </a:solidFill>
                <a:effectLst/>
                <a:uLnTx/>
                <a:uFillTx/>
                <a:latin typeface="+mj-lt"/>
              </a:rPr>
              <a:t>Intelligent</a:t>
            </a:r>
            <a:r>
              <a:rPr kumimoji="0" lang="en-US" sz="1600" b="0" i="0" u="none" strike="noStrike" kern="1200" cap="none" spc="0" normalizeH="0" noProof="0" dirty="0" smtClean="0">
                <a:ln>
                  <a:noFill/>
                </a:ln>
                <a:solidFill>
                  <a:schemeClr val="tx1"/>
                </a:solidFill>
                <a:effectLst/>
                <a:uLnTx/>
                <a:uFillTx/>
                <a:latin typeface="+mj-lt"/>
              </a:rPr>
              <a:t> Advertising without violating privacy policy</a:t>
            </a:r>
          </a:p>
          <a:p>
            <a:pPr marL="265112" marR="0" lvl="0" indent="-228600" defTabSz="914400" rtl="0" eaLnBrk="1" fontAlgn="auto" latinLnBrk="0" hangingPunct="1">
              <a:lnSpc>
                <a:spcPct val="150000"/>
              </a:lnSpc>
              <a:spcBef>
                <a:spcPct val="20000"/>
              </a:spcBef>
              <a:spcAft>
                <a:spcPts val="0"/>
              </a:spcAft>
              <a:buClr>
                <a:schemeClr val="accent1"/>
              </a:buClr>
              <a:buSzPct val="80000"/>
              <a:buFont typeface="Wingdings 2"/>
              <a:buAutoNum type="arabicParenR"/>
              <a:tabLst/>
              <a:defRPr/>
            </a:pPr>
            <a:r>
              <a:rPr lang="en-US" sz="1600" baseline="0" dirty="0" smtClean="0">
                <a:solidFill>
                  <a:schemeClr val="tx1"/>
                </a:solidFill>
                <a:latin typeface="+mj-lt"/>
              </a:rPr>
              <a:t>Teacher</a:t>
            </a:r>
            <a:r>
              <a:rPr lang="en-US" sz="1600" dirty="0" smtClean="0">
                <a:solidFill>
                  <a:schemeClr val="tx1"/>
                </a:solidFill>
                <a:latin typeface="+mj-lt"/>
              </a:rPr>
              <a:t> / Faculty can work for free or for a charge, hence providing “a source of revenue”</a:t>
            </a:r>
          </a:p>
          <a:p>
            <a:pPr marL="265112" marR="0" lvl="0" indent="-228600" defTabSz="914400" rtl="0" eaLnBrk="1" fontAlgn="auto" latinLnBrk="0" hangingPunct="1">
              <a:lnSpc>
                <a:spcPct val="150000"/>
              </a:lnSpc>
              <a:spcBef>
                <a:spcPct val="20000"/>
              </a:spcBef>
              <a:spcAft>
                <a:spcPts val="0"/>
              </a:spcAft>
              <a:buClr>
                <a:schemeClr val="accent1"/>
              </a:buClr>
              <a:buSzPct val="80000"/>
              <a:buFont typeface="Wingdings 2"/>
              <a:buAutoNum type="arabicParenR"/>
              <a:tabLst/>
              <a:defRPr/>
            </a:pPr>
            <a:r>
              <a:rPr kumimoji="0" lang="en-US" sz="1600" b="0" i="0" u="none" strike="noStrike" kern="1200" cap="none" spc="0" normalizeH="0" baseline="0" noProof="0" dirty="0" err="1" smtClean="0">
                <a:ln>
                  <a:noFill/>
                </a:ln>
                <a:solidFill>
                  <a:schemeClr val="tx1"/>
                </a:solidFill>
                <a:effectLst/>
                <a:uLnTx/>
                <a:uFillTx/>
                <a:latin typeface="+mj-lt"/>
              </a:rPr>
              <a:t>Specialised</a:t>
            </a:r>
            <a:r>
              <a:rPr kumimoji="0" lang="en-US" sz="1600" b="0" i="0" u="none" strike="noStrike" kern="1200" cap="none" spc="0" normalizeH="0" baseline="0" noProof="0" dirty="0" smtClean="0">
                <a:ln>
                  <a:noFill/>
                </a:ln>
                <a:solidFill>
                  <a:schemeClr val="tx1"/>
                </a:solidFill>
                <a:effectLst/>
                <a:uLnTx/>
                <a:uFillTx/>
                <a:latin typeface="+mj-lt"/>
              </a:rPr>
              <a:t> bots for people in different</a:t>
            </a:r>
            <a:r>
              <a:rPr lang="en-US" sz="1600" dirty="0" smtClean="0">
                <a:solidFill>
                  <a:schemeClr val="tx1"/>
                </a:solidFill>
                <a:latin typeface="+mj-lt"/>
              </a:rPr>
              <a:t> professions </a:t>
            </a:r>
            <a:r>
              <a:rPr kumimoji="0" lang="en-US" sz="1600" b="0" i="0" u="none" strike="noStrike" kern="1200" cap="none" spc="0" normalizeH="0" baseline="0" noProof="0" dirty="0" smtClean="0">
                <a:ln>
                  <a:noFill/>
                </a:ln>
                <a:solidFill>
                  <a:schemeClr val="tx1"/>
                </a:solidFill>
                <a:effectLst/>
                <a:uLnTx/>
                <a:uFillTx/>
                <a:latin typeface="+mj-lt"/>
              </a:rPr>
              <a:t> </a:t>
            </a:r>
          </a:p>
          <a:p>
            <a:pPr marL="234950" marR="0" lvl="0" indent="-198438" defTabSz="914400" rtl="0" eaLnBrk="1" fontAlgn="auto" latinLnBrk="0" hangingPunct="1">
              <a:spcBef>
                <a:spcPct val="20000"/>
              </a:spcBef>
              <a:spcAft>
                <a:spcPts val="0"/>
              </a:spcAft>
              <a:buClr>
                <a:schemeClr val="accent1"/>
              </a:buClr>
              <a:buSzPct val="80000"/>
              <a:buFont typeface="Wingdings 2"/>
              <a:buNone/>
              <a:tabLst/>
              <a:defRPr/>
            </a:pPr>
            <a:endParaRPr kumimoji="0" lang="en-US" sz="1100" b="0" i="0" u="none" strike="noStrike" kern="1200" cap="none" spc="0" normalizeH="0" baseline="0" noProof="0" dirty="0" smtClean="0">
              <a:ln>
                <a:noFill/>
              </a:ln>
              <a:solidFill>
                <a:schemeClr val="tx1"/>
              </a:solidFill>
              <a:effectLst/>
              <a:uLnTx/>
              <a:uFillTx/>
              <a:latin typeface="+mj-lt"/>
            </a:endParaRPr>
          </a:p>
          <a:p>
            <a:pPr marL="234950" marR="0" lvl="0" indent="-198438" defTabSz="914400" rtl="0" eaLnBrk="1" fontAlgn="auto" latinLnBrk="0" hangingPunct="1">
              <a:spcBef>
                <a:spcPct val="20000"/>
              </a:spcBef>
              <a:spcAft>
                <a:spcPts val="0"/>
              </a:spcAft>
              <a:buClr>
                <a:schemeClr val="accent1"/>
              </a:buClr>
              <a:buSzPct val="80000"/>
              <a:buFont typeface="Wingdings 2"/>
              <a:buNone/>
              <a:tabLst/>
              <a:defRPr/>
            </a:pPr>
            <a:endParaRPr kumimoji="0" lang="en-US" sz="1100" b="0" i="0" u="none" strike="noStrike" kern="1200" cap="none" spc="0" normalizeH="0" baseline="0" noProof="0" dirty="0" smtClean="0">
              <a:ln>
                <a:noFill/>
              </a:ln>
              <a:solidFill>
                <a:schemeClr val="tx1"/>
              </a:solidFill>
              <a:effectLst/>
              <a:uLnTx/>
              <a:uFillTx/>
              <a:latin typeface="+mj-lt"/>
            </a:endParaRPr>
          </a:p>
          <a:p>
            <a:pPr marL="420624" marR="0" lvl="0" indent="-384048" defTabSz="914400" rtl="0" eaLnBrk="1" fontAlgn="auto" latinLnBrk="0" hangingPunct="1">
              <a:spcBef>
                <a:spcPct val="20000"/>
              </a:spcBef>
              <a:spcAft>
                <a:spcPts val="0"/>
              </a:spcAft>
              <a:buClr>
                <a:schemeClr val="accent1"/>
              </a:buClr>
              <a:buSzPct val="80000"/>
              <a:buFont typeface="Wingdings 2"/>
              <a:buChar char=""/>
              <a:tabLst/>
              <a:defRPr/>
            </a:pPr>
            <a:endParaRPr kumimoji="0" lang="en-US" sz="700" b="0" i="0" u="none" strike="noStrike" kern="1200" cap="none" spc="0" normalizeH="0" baseline="0" noProof="0" dirty="0">
              <a:ln>
                <a:noFill/>
              </a:ln>
              <a:solidFill>
                <a:schemeClr val="tx1"/>
              </a:solidFill>
              <a:effectLst/>
              <a:uLnTx/>
              <a:uFillTx/>
              <a:latin typeface="+mj-lt"/>
            </a:endParaRPr>
          </a:p>
        </p:txBody>
      </p:sp>
      <p:pic>
        <p:nvPicPr>
          <p:cNvPr id="6" name="Picture 2" descr="C:\Documents and Settings\Gaurav.VARUAG\Desktop\ICUP\interfaces\presentation\PICTURES\pointer_hand.jpg"/>
          <p:cNvPicPr>
            <a:picLocks noChangeAspect="1" noChangeArrowheads="1"/>
          </p:cNvPicPr>
          <p:nvPr/>
        </p:nvPicPr>
        <p:blipFill>
          <a:blip r:embed="rId3"/>
          <a:srcRect l="11612" t="11447" r="12599" b="11184"/>
          <a:stretch>
            <a:fillRect/>
          </a:stretch>
        </p:blipFill>
        <p:spPr bwMode="auto">
          <a:xfrm>
            <a:off x="152400" y="6264275"/>
            <a:ext cx="506963" cy="517525"/>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2000"/>
                                        <p:tgtEl>
                                          <p:spTgt spid="819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animEffect transition="in" filter="fade">
                                      <p:cBhvr>
                                        <p:cTn id="13" dur="2000"/>
                                        <p:tgtEl>
                                          <p:spTgt spid="4">
                                            <p:bg/>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2000"/>
                                        <p:tgtEl>
                                          <p:spTgt spid="4">
                                            <p:txEl>
                                              <p:pRg st="0" end="0"/>
                                            </p:txEl>
                                          </p:spTgt>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2000"/>
                                        <p:tgtEl>
                                          <p:spTgt spid="4">
                                            <p:txEl>
                                              <p:pRg st="2" end="2"/>
                                            </p:txEl>
                                          </p:spTgt>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000"/>
                                        <p:tgtEl>
                                          <p:spTgt spid="4">
                                            <p:txEl>
                                              <p:pRg st="3" end="3"/>
                                            </p:txEl>
                                          </p:spTgt>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2000"/>
                                        <p:tgtEl>
                                          <p:spTgt spid="4">
                                            <p:txEl>
                                              <p:pRg st="4" end="4"/>
                                            </p:txEl>
                                          </p:spTgt>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2000"/>
                                        <p:tgtEl>
                                          <p:spTgt spid="4">
                                            <p:txEl>
                                              <p:pRg st="5" end="5"/>
                                            </p:txEl>
                                          </p:spTgt>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2000"/>
                                        <p:tgtEl>
                                          <p:spTgt spid="4">
                                            <p:txEl>
                                              <p:pRg st="6" end="6"/>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1" uiExpand="1" build="allAtOnce"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Gaurav.VARUAG\Desktop\ICUP\interfaces\presentation\PICTURES\Picture1.jpg"/>
          <p:cNvPicPr>
            <a:picLocks noChangeAspect="1" noChangeArrowheads="1"/>
          </p:cNvPicPr>
          <p:nvPr/>
        </p:nvPicPr>
        <p:blipFill>
          <a:blip r:embed="rId2"/>
          <a:srcRect/>
          <a:stretch>
            <a:fillRect/>
          </a:stretch>
        </p:blipFill>
        <p:spPr bwMode="auto">
          <a:xfrm>
            <a:off x="2285999" y="1143000"/>
            <a:ext cx="4572001" cy="34312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r>
              <a:rPr lang="en-US" dirty="0" smtClean="0"/>
              <a:t>Thanking you</a:t>
            </a:r>
            <a:endParaRPr lang="en-US" dirty="0"/>
          </a:p>
        </p:txBody>
      </p:sp>
      <p:sp>
        <p:nvSpPr>
          <p:cNvPr id="9" name="Rounded Rectangle 8"/>
          <p:cNvSpPr/>
          <p:nvPr/>
        </p:nvSpPr>
        <p:spPr bwMode="auto">
          <a:xfrm>
            <a:off x="304800" y="4876800"/>
            <a:ext cx="8610600" cy="1676400"/>
          </a:xfrm>
          <a:prstGeom prst="roundRect">
            <a:avLst/>
          </a:prstGeom>
          <a:solidFill>
            <a:srgbClr val="03060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000" dirty="0" smtClean="0">
                <a:latin typeface="+mj-lt"/>
              </a:rPr>
              <a:t>eduGRID will revolutionize the way in which education is provided. </a:t>
            </a:r>
          </a:p>
          <a:p>
            <a:pPr eaLnBrk="0" fontAlgn="base" hangingPunct="0">
              <a:spcBef>
                <a:spcPct val="0"/>
              </a:spcBef>
              <a:spcAft>
                <a:spcPct val="0"/>
              </a:spcAft>
            </a:pPr>
            <a:endParaRPr lang="en-US" sz="2000" dirty="0" smtClean="0">
              <a:latin typeface="+mj-lt"/>
            </a:endParaRPr>
          </a:p>
          <a:p>
            <a:pPr eaLnBrk="0" fontAlgn="base" hangingPunct="0">
              <a:spcBef>
                <a:spcPct val="0"/>
              </a:spcBef>
              <a:spcAft>
                <a:spcPct val="0"/>
              </a:spcAft>
            </a:pPr>
            <a:r>
              <a:rPr lang="en-US" sz="2000" dirty="0" smtClean="0">
                <a:latin typeface="+mj-lt"/>
              </a:rPr>
              <a:t>For centuries, mankind has taught itself, but now what if the computer became the teacher ?</a:t>
            </a:r>
            <a:endParaRPr kumimoji="0" lang="en-US" sz="2000" b="0" i="0" u="none" strike="noStrike" cap="none" normalizeH="0" baseline="0" dirty="0" smtClean="0">
              <a:ln>
                <a:noFill/>
              </a:ln>
              <a:effectLst/>
              <a:latin typeface="+mj-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8" presetClass="entr" presetSubtype="0" accel="50000" fill="hold" grpId="0" nodeType="clickEffect">
                                  <p:stCondLst>
                                    <p:cond delay="0"/>
                                  </p:stCondLst>
                                  <p:iterate type="lt">
                                    <p:tmPct val="50000"/>
                                  </p:iterate>
                                  <p:childTnLst>
                                    <p:set>
                                      <p:cBhvr>
                                        <p:cTn id="14" dur="1" fill="hold">
                                          <p:stCondLst>
                                            <p:cond delay="0"/>
                                          </p:stCondLst>
                                        </p:cTn>
                                        <p:tgtEl>
                                          <p:spTgt spid="2"/>
                                        </p:tgtEl>
                                        <p:attrNameLst>
                                          <p:attrName>style.visibility</p:attrName>
                                        </p:attrNameLst>
                                      </p:cBhvr>
                                      <p:to>
                                        <p:strVal val="visible"/>
                                      </p:to>
                                    </p:set>
                                    <p:set>
                                      <p:cBhvr>
                                        <p:cTn id="15" dur="455" fill="hold">
                                          <p:stCondLst>
                                            <p:cond delay="0"/>
                                          </p:stCondLst>
                                        </p:cTn>
                                        <p:tgtEl>
                                          <p:spTgt spid="2"/>
                                        </p:tgtEl>
                                        <p:attrNameLst>
                                          <p:attrName>style.rotation</p:attrName>
                                        </p:attrNameLst>
                                      </p:cBhvr>
                                      <p:to>
                                        <p:strVal val="-45.0"/>
                                      </p:to>
                                    </p:set>
                                    <p:anim calcmode="lin" valueType="num">
                                      <p:cBhvr>
                                        <p:cTn id="16"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17"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8"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9"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71600" y="1600200"/>
            <a:ext cx="736099" cy="369332"/>
          </a:xfrm>
          <a:prstGeom prst="rect">
            <a:avLst/>
          </a:prstGeom>
        </p:spPr>
        <p:txBody>
          <a:bodyPr wrap="none">
            <a:spAutoFit/>
          </a:bodyPr>
          <a:lstStyle/>
          <a:p>
            <a:r>
              <a:rPr lang="en-US" dirty="0" smtClean="0">
                <a:effectLst/>
                <a:latin typeface="+mj-lt"/>
              </a:rPr>
              <a:t>world</a:t>
            </a:r>
            <a:endParaRPr lang="en-US" dirty="0">
              <a:effectLst/>
              <a:latin typeface="+mj-lt"/>
            </a:endParaRPr>
          </a:p>
        </p:txBody>
      </p:sp>
      <p:sp>
        <p:nvSpPr>
          <p:cNvPr id="4" name="Title 3"/>
          <p:cNvSpPr>
            <a:spLocks noGrp="1"/>
          </p:cNvSpPr>
          <p:nvPr>
            <p:ph type="title"/>
          </p:nvPr>
        </p:nvSpPr>
        <p:spPr>
          <a:xfrm>
            <a:off x="457200" y="274638"/>
            <a:ext cx="8458200" cy="1143000"/>
          </a:xfrm>
        </p:spPr>
        <p:txBody>
          <a:bodyPr>
            <a:normAutofit fontScale="90000"/>
          </a:bodyPr>
          <a:lstStyle/>
          <a:p>
            <a:r>
              <a:rPr lang="en-US" dirty="0" smtClean="0">
                <a:effectLst>
                  <a:reflection blurRad="6350" stA="55000" endA="300" endPos="45500" dir="5400000" sy="-100000" algn="bl" rotWithShape="0"/>
                </a:effectLst>
              </a:rPr>
              <a:t>Revolutionizing the concept of education</a:t>
            </a:r>
            <a:endParaRPr lang="en-US" dirty="0">
              <a:effectLst>
                <a:reflection blurRad="6350" stA="55000" endA="300" endPos="45500" dir="5400000" sy="-100000" algn="bl" rotWithShape="0"/>
              </a:effectLst>
            </a:endParaRPr>
          </a:p>
        </p:txBody>
      </p:sp>
      <p:sp>
        <p:nvSpPr>
          <p:cNvPr id="5" name="TextBox 4"/>
          <p:cNvSpPr txBox="1"/>
          <p:nvPr/>
        </p:nvSpPr>
        <p:spPr>
          <a:xfrm>
            <a:off x="304800" y="1600200"/>
            <a:ext cx="8077199" cy="1200329"/>
          </a:xfrm>
          <a:prstGeom prst="rect">
            <a:avLst/>
          </a:prstGeom>
          <a:noFill/>
        </p:spPr>
        <p:txBody>
          <a:bodyPr wrap="square" rtlCol="0">
            <a:spAutoFit/>
          </a:bodyPr>
          <a:lstStyle/>
          <a:p>
            <a:r>
              <a:rPr lang="en-US" dirty="0" smtClean="0">
                <a:latin typeface="+mj-lt"/>
              </a:rPr>
              <a:t>Imagine a           where		      ,		                ; imagine a world where			           .    . This is what we seek to achieve through our project eduGRID.</a:t>
            </a:r>
          </a:p>
          <a:p>
            <a:endParaRPr lang="en-US" dirty="0">
              <a:latin typeface="+mj-lt"/>
            </a:endParaRPr>
          </a:p>
        </p:txBody>
      </p:sp>
      <p:sp>
        <p:nvSpPr>
          <p:cNvPr id="7" name="Rectangle 6"/>
          <p:cNvSpPr/>
          <p:nvPr/>
        </p:nvSpPr>
        <p:spPr>
          <a:xfrm>
            <a:off x="3352800" y="-685800"/>
            <a:ext cx="1877437" cy="369332"/>
          </a:xfrm>
          <a:prstGeom prst="rect">
            <a:avLst/>
          </a:prstGeom>
        </p:spPr>
        <p:txBody>
          <a:bodyPr wrap="none">
            <a:spAutoFit/>
          </a:bodyPr>
          <a:lstStyle/>
          <a:p>
            <a:r>
              <a:rPr lang="en-US" dirty="0" smtClean="0"/>
              <a:t>education is free</a:t>
            </a:r>
            <a:endParaRPr lang="en-US" dirty="0"/>
          </a:p>
        </p:txBody>
      </p:sp>
      <p:sp>
        <p:nvSpPr>
          <p:cNvPr id="8" name="Rectangle 7"/>
          <p:cNvSpPr/>
          <p:nvPr/>
        </p:nvSpPr>
        <p:spPr>
          <a:xfrm>
            <a:off x="1371600" y="1600200"/>
            <a:ext cx="736099" cy="369332"/>
          </a:xfrm>
          <a:prstGeom prst="rect">
            <a:avLst/>
          </a:prstGeom>
        </p:spPr>
        <p:txBody>
          <a:bodyPr wrap="none">
            <a:spAutoFit/>
          </a:bodyPr>
          <a:lstStyle/>
          <a:p>
            <a:r>
              <a:rPr lang="en-US" dirty="0" smtClean="0">
                <a:effectLst>
                  <a:glow rad="228600">
                    <a:schemeClr val="accent1">
                      <a:satMod val="175000"/>
                      <a:alpha val="40000"/>
                    </a:schemeClr>
                  </a:glow>
                </a:effectLst>
                <a:latin typeface="+mj-lt"/>
              </a:rPr>
              <a:t>world</a:t>
            </a:r>
            <a:endParaRPr lang="en-US" dirty="0">
              <a:effectLst>
                <a:glow rad="228600">
                  <a:schemeClr val="accent1">
                    <a:satMod val="175000"/>
                    <a:alpha val="40000"/>
                  </a:schemeClr>
                </a:glow>
              </a:effectLst>
              <a:latin typeface="+mj-lt"/>
            </a:endParaRPr>
          </a:p>
        </p:txBody>
      </p:sp>
      <p:sp>
        <p:nvSpPr>
          <p:cNvPr id="14" name="Rectangle 13"/>
          <p:cNvSpPr/>
          <p:nvPr/>
        </p:nvSpPr>
        <p:spPr>
          <a:xfrm>
            <a:off x="1600200" y="1874520"/>
            <a:ext cx="3583032" cy="365760"/>
          </a:xfrm>
          <a:prstGeom prst="rect">
            <a:avLst/>
          </a:prstGeom>
        </p:spPr>
        <p:txBody>
          <a:bodyPr wrap="none">
            <a:spAutoFit/>
          </a:bodyPr>
          <a:lstStyle/>
          <a:p>
            <a:r>
              <a:rPr lang="en-US" dirty="0" smtClean="0">
                <a:latin typeface="+mj-lt"/>
              </a:rPr>
              <a:t>technology itself drives education</a:t>
            </a:r>
            <a:endParaRPr lang="en-US" dirty="0">
              <a:latin typeface="+mj-lt"/>
            </a:endParaRPr>
          </a:p>
        </p:txBody>
      </p:sp>
      <p:sp>
        <p:nvSpPr>
          <p:cNvPr id="15" name="Rectangle 14"/>
          <p:cNvSpPr/>
          <p:nvPr/>
        </p:nvSpPr>
        <p:spPr>
          <a:xfrm>
            <a:off x="1598568" y="1874520"/>
            <a:ext cx="3583032" cy="365760"/>
          </a:xfrm>
          <a:prstGeom prst="rect">
            <a:avLst/>
          </a:prstGeom>
        </p:spPr>
        <p:txBody>
          <a:bodyPr wrap="none">
            <a:spAutoFit/>
          </a:bodyPr>
          <a:lstStyle/>
          <a:p>
            <a:r>
              <a:rPr lang="en-US" dirty="0" smtClean="0">
                <a:effectLst>
                  <a:glow rad="228600">
                    <a:schemeClr val="accent1">
                      <a:satMod val="175000"/>
                      <a:alpha val="40000"/>
                    </a:schemeClr>
                  </a:glow>
                </a:effectLst>
                <a:latin typeface="+mj-lt"/>
              </a:rPr>
              <a:t>technology itself drives education</a:t>
            </a:r>
            <a:endParaRPr lang="en-US" dirty="0">
              <a:effectLst>
                <a:glow rad="228600">
                  <a:schemeClr val="accent1">
                    <a:satMod val="175000"/>
                    <a:alpha val="40000"/>
                  </a:schemeClr>
                </a:glow>
              </a:effectLst>
              <a:latin typeface="+mj-lt"/>
            </a:endParaRPr>
          </a:p>
        </p:txBody>
      </p:sp>
      <p:sp>
        <p:nvSpPr>
          <p:cNvPr id="17" name="Rectangle 16"/>
          <p:cNvSpPr/>
          <p:nvPr/>
        </p:nvSpPr>
        <p:spPr>
          <a:xfrm>
            <a:off x="2667000" y="1600200"/>
            <a:ext cx="1877437" cy="369332"/>
          </a:xfrm>
          <a:prstGeom prst="rect">
            <a:avLst/>
          </a:prstGeom>
        </p:spPr>
        <p:txBody>
          <a:bodyPr wrap="none">
            <a:spAutoFit/>
          </a:bodyPr>
          <a:lstStyle/>
          <a:p>
            <a:r>
              <a:rPr lang="en-US" dirty="0" smtClean="0">
                <a:latin typeface="+mj-lt"/>
              </a:rPr>
              <a:t>education is free</a:t>
            </a:r>
            <a:endParaRPr lang="en-US" dirty="0">
              <a:latin typeface="+mj-lt"/>
            </a:endParaRPr>
          </a:p>
        </p:txBody>
      </p:sp>
      <p:sp>
        <p:nvSpPr>
          <p:cNvPr id="18" name="Rectangle 17"/>
          <p:cNvSpPr/>
          <p:nvPr/>
        </p:nvSpPr>
        <p:spPr>
          <a:xfrm>
            <a:off x="2667000" y="1600200"/>
            <a:ext cx="1877437" cy="369332"/>
          </a:xfrm>
          <a:prstGeom prst="rect">
            <a:avLst/>
          </a:prstGeom>
        </p:spPr>
        <p:txBody>
          <a:bodyPr wrap="none">
            <a:spAutoFit/>
          </a:bodyPr>
          <a:lstStyle/>
          <a:p>
            <a:r>
              <a:rPr lang="en-US" dirty="0" smtClean="0">
                <a:effectLst>
                  <a:glow rad="228600">
                    <a:schemeClr val="accent1">
                      <a:satMod val="175000"/>
                      <a:alpha val="40000"/>
                    </a:schemeClr>
                  </a:glow>
                </a:effectLst>
                <a:latin typeface="+mj-lt"/>
              </a:rPr>
              <a:t>education is free</a:t>
            </a:r>
            <a:endParaRPr lang="en-US" dirty="0">
              <a:effectLst>
                <a:glow rad="228600">
                  <a:schemeClr val="accent1">
                    <a:satMod val="175000"/>
                    <a:alpha val="40000"/>
                  </a:schemeClr>
                </a:glow>
              </a:effectLst>
              <a:latin typeface="+mj-lt"/>
            </a:endParaRPr>
          </a:p>
        </p:txBody>
      </p:sp>
      <p:sp>
        <p:nvSpPr>
          <p:cNvPr id="19" name="Rectangle 18"/>
          <p:cNvSpPr/>
          <p:nvPr/>
        </p:nvSpPr>
        <p:spPr>
          <a:xfrm>
            <a:off x="4495800" y="1600200"/>
            <a:ext cx="2557110" cy="369332"/>
          </a:xfrm>
          <a:prstGeom prst="rect">
            <a:avLst/>
          </a:prstGeom>
        </p:spPr>
        <p:txBody>
          <a:bodyPr wrap="none">
            <a:spAutoFit/>
          </a:bodyPr>
          <a:lstStyle/>
          <a:p>
            <a:r>
              <a:rPr lang="en-US" dirty="0" smtClean="0">
                <a:latin typeface="+mj-lt"/>
              </a:rPr>
              <a:t>interesting and unifying</a:t>
            </a:r>
            <a:endParaRPr lang="en-US" dirty="0">
              <a:latin typeface="+mj-lt"/>
            </a:endParaRPr>
          </a:p>
        </p:txBody>
      </p:sp>
      <p:sp>
        <p:nvSpPr>
          <p:cNvPr id="20" name="Rectangle 19"/>
          <p:cNvSpPr/>
          <p:nvPr/>
        </p:nvSpPr>
        <p:spPr>
          <a:xfrm>
            <a:off x="4495800" y="1600200"/>
            <a:ext cx="2557110" cy="369332"/>
          </a:xfrm>
          <a:prstGeom prst="rect">
            <a:avLst/>
          </a:prstGeom>
        </p:spPr>
        <p:txBody>
          <a:bodyPr wrap="none">
            <a:spAutoFit/>
          </a:bodyPr>
          <a:lstStyle/>
          <a:p>
            <a:r>
              <a:rPr lang="en-US" dirty="0" smtClean="0">
                <a:effectLst>
                  <a:glow rad="228600">
                    <a:schemeClr val="accent1">
                      <a:satMod val="175000"/>
                      <a:alpha val="40000"/>
                    </a:schemeClr>
                  </a:glow>
                </a:effectLst>
                <a:latin typeface="+mj-lt"/>
              </a:rPr>
              <a:t>interesting and unifying</a:t>
            </a:r>
            <a:endParaRPr lang="en-US" dirty="0">
              <a:effectLst>
                <a:glow rad="228600">
                  <a:schemeClr val="accent1">
                    <a:satMod val="175000"/>
                    <a:alpha val="40000"/>
                  </a:schemeClr>
                </a:glow>
              </a:effectLst>
              <a:latin typeface="+mj-lt"/>
            </a:endParaRPr>
          </a:p>
        </p:txBody>
      </p:sp>
      <p:pic>
        <p:nvPicPr>
          <p:cNvPr id="21" name="Picture 2" descr="C:\Documents and Settings\Gaurav.VARUAG\Desktop\ICUP\interfaces\presentation\PICTURES\pointer_hand.jpg"/>
          <p:cNvPicPr>
            <a:picLocks noChangeAspect="1" noChangeArrowheads="1"/>
          </p:cNvPicPr>
          <p:nvPr/>
        </p:nvPicPr>
        <p:blipFill>
          <a:blip r:embed="rId2"/>
          <a:srcRect l="11612" t="11447" r="12599" b="11184"/>
          <a:stretch>
            <a:fillRect/>
          </a:stretch>
        </p:blipFill>
        <p:spPr bwMode="auto">
          <a:xfrm>
            <a:off x="152400" y="6264275"/>
            <a:ext cx="506963" cy="517525"/>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22" name="TextBox 21"/>
          <p:cNvSpPr txBox="1"/>
          <p:nvPr/>
        </p:nvSpPr>
        <p:spPr>
          <a:xfrm>
            <a:off x="304800" y="4495800"/>
            <a:ext cx="8153400" cy="1200329"/>
          </a:xfrm>
          <a:prstGeom prst="rect">
            <a:avLst/>
          </a:prstGeom>
          <a:noFill/>
        </p:spPr>
        <p:txBody>
          <a:bodyPr wrap="square" rtlCol="0">
            <a:spAutoFit/>
          </a:bodyPr>
          <a:lstStyle/>
          <a:p>
            <a:r>
              <a:rPr lang="en-US" dirty="0" smtClean="0">
                <a:latin typeface="+mj-lt"/>
              </a:rPr>
              <a:t>d) Backed with knowledge of experts and researchers from diversified team – </a:t>
            </a:r>
            <a:r>
              <a:rPr lang="en-US"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mj-lt"/>
              </a:rPr>
              <a:t>interesting and unifying</a:t>
            </a:r>
            <a:endParaRPr lang="en-US" dirty="0" smtClean="0">
              <a:effectLst>
                <a:outerShdw blurRad="25500" dist="23000" dir="7020000" algn="tl">
                  <a:srgbClr val="000000">
                    <a:alpha val="50000"/>
                  </a:srgbClr>
                </a:outerShdw>
                <a:reflection blurRad="6350" stA="55000" endA="50" endPos="85000" dir="5400000" sy="-100000" algn="bl" rotWithShape="0"/>
              </a:effectLst>
              <a:latin typeface="+mj-lt"/>
            </a:endParaRPr>
          </a:p>
          <a:p>
            <a:endParaRPr lang="en-US" dirty="0" smtClean="0">
              <a:latin typeface="+mj-lt"/>
            </a:endParaRPr>
          </a:p>
          <a:p>
            <a:endParaRPr lang="en-US" dirty="0">
              <a:latin typeface="+mj-lt"/>
            </a:endParaRPr>
          </a:p>
        </p:txBody>
      </p:sp>
      <p:sp>
        <p:nvSpPr>
          <p:cNvPr id="23" name="Rectangle 22"/>
          <p:cNvSpPr/>
          <p:nvPr/>
        </p:nvSpPr>
        <p:spPr>
          <a:xfrm>
            <a:off x="304800" y="3270408"/>
            <a:ext cx="3424977" cy="369332"/>
          </a:xfrm>
          <a:prstGeom prst="rect">
            <a:avLst/>
          </a:prstGeom>
        </p:spPr>
        <p:txBody>
          <a:bodyPr wrap="none">
            <a:spAutoFit/>
          </a:bodyPr>
          <a:lstStyle/>
          <a:p>
            <a:r>
              <a:rPr lang="en-US" dirty="0" smtClean="0">
                <a:latin typeface="+mj-lt"/>
              </a:rPr>
              <a:t>a) Backbone of a GRID - </a:t>
            </a:r>
            <a:r>
              <a:rPr lang="en-US"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mj-lt"/>
              </a:rPr>
              <a:t>World</a:t>
            </a:r>
            <a:endPar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reflection blurRad="6350" stA="55000" endA="50" endPos="85000" dir="5400000" sy="-100000" algn="bl" rotWithShape="0"/>
              </a:effectLst>
              <a:latin typeface="+mj-lt"/>
            </a:endParaRPr>
          </a:p>
        </p:txBody>
      </p:sp>
      <p:sp>
        <p:nvSpPr>
          <p:cNvPr id="24" name="Rectangle 23"/>
          <p:cNvSpPr/>
          <p:nvPr/>
        </p:nvSpPr>
        <p:spPr>
          <a:xfrm>
            <a:off x="304800" y="3715940"/>
            <a:ext cx="8077200" cy="369332"/>
          </a:xfrm>
          <a:prstGeom prst="rect">
            <a:avLst/>
          </a:prstGeom>
        </p:spPr>
        <p:txBody>
          <a:bodyPr wrap="square">
            <a:spAutoFit/>
          </a:bodyPr>
          <a:lstStyle/>
          <a:p>
            <a:r>
              <a:rPr lang="en-US" dirty="0" smtClean="0">
                <a:latin typeface="+mj-lt"/>
              </a:rPr>
              <a:t>b) Intelligent Bots answering questions – </a:t>
            </a:r>
            <a:r>
              <a:rPr lang="en-US"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mj-lt"/>
              </a:rPr>
              <a:t>technology itself drives education</a:t>
            </a:r>
            <a:endParaRPr lang="en-US" dirty="0" smtClean="0">
              <a:effectLst>
                <a:outerShdw blurRad="25500" dist="23000" dir="7020000" algn="tl">
                  <a:srgbClr val="000000">
                    <a:alpha val="50000"/>
                  </a:srgbClr>
                </a:outerShdw>
                <a:reflection blurRad="6350" stA="55000" endA="50" endPos="85000" dir="5400000" sy="-100000" algn="bl" rotWithShape="0"/>
              </a:effectLst>
              <a:latin typeface="+mj-lt"/>
            </a:endParaRPr>
          </a:p>
        </p:txBody>
      </p:sp>
      <p:sp>
        <p:nvSpPr>
          <p:cNvPr id="25" name="Rectangle 24"/>
          <p:cNvSpPr/>
          <p:nvPr/>
        </p:nvSpPr>
        <p:spPr>
          <a:xfrm>
            <a:off x="304800" y="4114800"/>
            <a:ext cx="8077200" cy="369332"/>
          </a:xfrm>
          <a:prstGeom prst="rect">
            <a:avLst/>
          </a:prstGeom>
        </p:spPr>
        <p:txBody>
          <a:bodyPr wrap="square">
            <a:spAutoFit/>
          </a:bodyPr>
          <a:lstStyle/>
          <a:p>
            <a:r>
              <a:rPr lang="en-US" dirty="0" smtClean="0">
                <a:latin typeface="+mj-lt"/>
              </a:rPr>
              <a:t>c) Bots trained based on free computation power – </a:t>
            </a:r>
            <a:r>
              <a:rPr lang="en-US"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mj-lt"/>
              </a:rPr>
              <a:t>education is free</a:t>
            </a:r>
            <a:endParaRPr lang="en-US" dirty="0" smtClean="0">
              <a:effectLst>
                <a:outerShdw blurRad="25500" dist="23000" dir="7020000" algn="tl">
                  <a:srgbClr val="000000">
                    <a:alpha val="50000"/>
                  </a:srgbClr>
                </a:outerShdw>
                <a:reflection blurRad="6350" stA="55000" endA="50" endPos="85000" dir="5400000" sy="-100000" algn="bl" rotWithShape="0"/>
              </a:effectLst>
              <a:latin typeface="+mj-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0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0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20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20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2000"/>
                                        <p:tgtEl>
                                          <p:spTgt spid="25"/>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8" grpId="0"/>
      <p:bldP spid="20"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eflection blurRad="6350" stA="55000" endA="300" endPos="45500" dir="5400000" sy="-100000" algn="bl" rotWithShape="0"/>
                </a:effectLst>
              </a:rPr>
              <a:t>Components of eduGRID</a:t>
            </a:r>
            <a:endParaRPr lang="en-US" dirty="0">
              <a:effectLst>
                <a:reflection blurRad="6350" stA="55000" endA="300" endPos="45500" dir="5400000" sy="-100000" algn="bl" rotWithShape="0"/>
              </a:effectLst>
            </a:endParaRPr>
          </a:p>
        </p:txBody>
      </p:sp>
      <p:sp>
        <p:nvSpPr>
          <p:cNvPr id="8" name="TextBox 7"/>
          <p:cNvSpPr txBox="1"/>
          <p:nvPr/>
        </p:nvSpPr>
        <p:spPr>
          <a:xfrm>
            <a:off x="609600" y="1828800"/>
            <a:ext cx="1082348" cy="523220"/>
          </a:xfrm>
          <a:prstGeom prst="rect">
            <a:avLst/>
          </a:prstGeom>
          <a:noFill/>
        </p:spPr>
        <p:txBody>
          <a:bodyPr wrap="none" rtlCol="0">
            <a:spAutoFit/>
          </a:bodyPr>
          <a:lstStyle/>
          <a:p>
            <a:r>
              <a:rPr lang="en-US" sz="2800" dirty="0" smtClean="0">
                <a:latin typeface="+mj-lt"/>
              </a:rPr>
              <a:t>GRID</a:t>
            </a:r>
          </a:p>
        </p:txBody>
      </p:sp>
      <p:sp>
        <p:nvSpPr>
          <p:cNvPr id="10" name="TextBox 9"/>
          <p:cNvSpPr txBox="1"/>
          <p:nvPr/>
        </p:nvSpPr>
        <p:spPr>
          <a:xfrm>
            <a:off x="609600" y="3667780"/>
            <a:ext cx="922047" cy="523220"/>
          </a:xfrm>
          <a:prstGeom prst="rect">
            <a:avLst/>
          </a:prstGeom>
          <a:noFill/>
        </p:spPr>
        <p:txBody>
          <a:bodyPr wrap="none" rtlCol="0">
            <a:spAutoFit/>
          </a:bodyPr>
          <a:lstStyle/>
          <a:p>
            <a:r>
              <a:rPr lang="en-US" sz="2800" dirty="0" smtClean="0">
                <a:latin typeface="+mj-lt"/>
              </a:rPr>
              <a:t>BOT</a:t>
            </a:r>
          </a:p>
        </p:txBody>
      </p:sp>
      <p:sp>
        <p:nvSpPr>
          <p:cNvPr id="11" name="TextBox 10"/>
          <p:cNvSpPr txBox="1"/>
          <p:nvPr/>
        </p:nvSpPr>
        <p:spPr>
          <a:xfrm>
            <a:off x="609600" y="5572780"/>
            <a:ext cx="3295518" cy="523220"/>
          </a:xfrm>
          <a:prstGeom prst="rect">
            <a:avLst/>
          </a:prstGeom>
          <a:noFill/>
        </p:spPr>
        <p:txBody>
          <a:bodyPr wrap="none" rtlCol="0">
            <a:spAutoFit/>
          </a:bodyPr>
          <a:lstStyle/>
          <a:p>
            <a:r>
              <a:rPr lang="en-US" sz="2800" dirty="0" smtClean="0">
                <a:latin typeface="+mj-lt"/>
              </a:rPr>
              <a:t>USER INTERFACE</a:t>
            </a:r>
          </a:p>
        </p:txBody>
      </p:sp>
      <p:sp>
        <p:nvSpPr>
          <p:cNvPr id="13" name="TextBox 12"/>
          <p:cNvSpPr txBox="1"/>
          <p:nvPr/>
        </p:nvSpPr>
        <p:spPr>
          <a:xfrm>
            <a:off x="1524000" y="2438400"/>
            <a:ext cx="3512500" cy="1323439"/>
          </a:xfrm>
          <a:prstGeom prst="rect">
            <a:avLst/>
          </a:prstGeom>
          <a:noFill/>
        </p:spPr>
        <p:txBody>
          <a:bodyPr wrap="none" rtlCol="0">
            <a:spAutoFit/>
          </a:bodyPr>
          <a:lstStyle/>
          <a:p>
            <a:pPr>
              <a:buFont typeface="Arial" pitchFamily="34" charset="0"/>
              <a:buChar char="•"/>
            </a:pPr>
            <a:r>
              <a:rPr lang="en-US" sz="2000" dirty="0" smtClean="0">
                <a:latin typeface="+mj-lt"/>
              </a:rPr>
              <a:t>  Central  Manager</a:t>
            </a:r>
          </a:p>
          <a:p>
            <a:pPr>
              <a:buFont typeface="Arial" pitchFamily="34" charset="0"/>
              <a:buChar char="•"/>
            </a:pPr>
            <a:r>
              <a:rPr lang="en-US" sz="2000" dirty="0" smtClean="0">
                <a:latin typeface="+mj-lt"/>
              </a:rPr>
              <a:t>  General Execution Pool</a:t>
            </a:r>
          </a:p>
          <a:p>
            <a:pPr>
              <a:buFont typeface="Arial" pitchFamily="34" charset="0"/>
              <a:buChar char="•"/>
            </a:pPr>
            <a:r>
              <a:rPr lang="en-US" sz="2000" dirty="0" smtClean="0">
                <a:latin typeface="+mj-lt"/>
              </a:rPr>
              <a:t>  Specialized Execution Pool</a:t>
            </a:r>
          </a:p>
          <a:p>
            <a:pPr>
              <a:buFont typeface="Arial" pitchFamily="34" charset="0"/>
              <a:buChar char="•"/>
            </a:pPr>
            <a:endParaRPr lang="en-US" sz="2000" dirty="0">
              <a:latin typeface="+mj-lt"/>
            </a:endParaRPr>
          </a:p>
        </p:txBody>
      </p:sp>
      <p:sp>
        <p:nvSpPr>
          <p:cNvPr id="15" name="TextBox 14"/>
          <p:cNvSpPr txBox="1"/>
          <p:nvPr/>
        </p:nvSpPr>
        <p:spPr>
          <a:xfrm>
            <a:off x="1516700" y="4086761"/>
            <a:ext cx="3474028" cy="1631216"/>
          </a:xfrm>
          <a:prstGeom prst="rect">
            <a:avLst/>
          </a:prstGeom>
          <a:noFill/>
        </p:spPr>
        <p:txBody>
          <a:bodyPr wrap="none" rtlCol="0">
            <a:spAutoFit/>
          </a:bodyPr>
          <a:lstStyle/>
          <a:p>
            <a:pPr>
              <a:buFont typeface="Arial" pitchFamily="34" charset="0"/>
              <a:buChar char="•"/>
            </a:pPr>
            <a:r>
              <a:rPr lang="en-US" sz="2000" dirty="0" smtClean="0">
                <a:latin typeface="+mj-lt"/>
              </a:rPr>
              <a:t>  NLP</a:t>
            </a:r>
          </a:p>
          <a:p>
            <a:pPr>
              <a:buFont typeface="Arial" pitchFamily="34" charset="0"/>
              <a:buChar char="•"/>
            </a:pPr>
            <a:r>
              <a:rPr lang="en-US" sz="2000" dirty="0" smtClean="0">
                <a:latin typeface="+mj-lt"/>
              </a:rPr>
              <a:t>  AIML</a:t>
            </a:r>
          </a:p>
          <a:p>
            <a:pPr lvl="1">
              <a:buFont typeface="Arial" pitchFamily="34" charset="0"/>
              <a:buChar char="•"/>
            </a:pPr>
            <a:r>
              <a:rPr lang="en-US" sz="2000" dirty="0" smtClean="0">
                <a:latin typeface="+mj-lt"/>
              </a:rPr>
              <a:t> General Knowledge KB</a:t>
            </a:r>
          </a:p>
          <a:p>
            <a:pPr lvl="1">
              <a:buFont typeface="Arial" pitchFamily="34" charset="0"/>
              <a:buChar char="•"/>
            </a:pPr>
            <a:r>
              <a:rPr lang="en-US" sz="2000" dirty="0" smtClean="0">
                <a:latin typeface="+mj-lt"/>
              </a:rPr>
              <a:t> User Profile KB</a:t>
            </a:r>
          </a:p>
          <a:p>
            <a:pPr>
              <a:buFont typeface="Arial" pitchFamily="34" charset="0"/>
              <a:buChar char="•"/>
            </a:pPr>
            <a:endParaRPr lang="en-US" sz="2000" dirty="0">
              <a:latin typeface="+mj-lt"/>
            </a:endParaRPr>
          </a:p>
        </p:txBody>
      </p:sp>
      <p:pic>
        <p:nvPicPr>
          <p:cNvPr id="14" name="Picture 4" descr="WinFX__00a"/>
          <p:cNvPicPr>
            <a:picLocks noChangeAspect="1" noChangeArrowheads="1"/>
          </p:cNvPicPr>
          <p:nvPr/>
        </p:nvPicPr>
        <p:blipFill>
          <a:blip r:embed="rId2"/>
          <a:srcRect/>
          <a:stretch>
            <a:fillRect/>
          </a:stretch>
        </p:blipFill>
        <p:spPr bwMode="auto">
          <a:xfrm>
            <a:off x="4953000" y="1981200"/>
            <a:ext cx="3886200" cy="3886200"/>
          </a:xfrm>
          <a:prstGeom prst="rect">
            <a:avLst/>
          </a:prstGeom>
          <a:noFill/>
        </p:spPr>
      </p:pic>
      <p:pic>
        <p:nvPicPr>
          <p:cNvPr id="16" name="Picture 5" descr="WinFX__00b"/>
          <p:cNvPicPr>
            <a:picLocks noChangeAspect="1" noChangeArrowheads="1"/>
          </p:cNvPicPr>
          <p:nvPr/>
        </p:nvPicPr>
        <p:blipFill>
          <a:blip r:embed="rId3"/>
          <a:srcRect/>
          <a:stretch>
            <a:fillRect/>
          </a:stretch>
        </p:blipFill>
        <p:spPr bwMode="auto">
          <a:xfrm>
            <a:off x="4953000" y="1981200"/>
            <a:ext cx="3886200" cy="3886200"/>
          </a:xfrm>
          <a:prstGeom prst="rect">
            <a:avLst/>
          </a:prstGeom>
          <a:noFill/>
        </p:spPr>
      </p:pic>
      <p:pic>
        <p:nvPicPr>
          <p:cNvPr id="18" name="Picture 6" descr="WinFX__00d"/>
          <p:cNvPicPr>
            <a:picLocks noChangeAspect="1" noChangeArrowheads="1"/>
          </p:cNvPicPr>
          <p:nvPr/>
        </p:nvPicPr>
        <p:blipFill>
          <a:blip r:embed="rId4"/>
          <a:srcRect/>
          <a:stretch>
            <a:fillRect/>
          </a:stretch>
        </p:blipFill>
        <p:spPr bwMode="auto">
          <a:xfrm>
            <a:off x="4953000" y="1981200"/>
            <a:ext cx="3886200" cy="3886200"/>
          </a:xfrm>
          <a:prstGeom prst="rect">
            <a:avLst/>
          </a:prstGeom>
          <a:noFill/>
        </p:spPr>
      </p:pic>
      <p:pic>
        <p:nvPicPr>
          <p:cNvPr id="19" name="Picture 7" descr="WinFX__00f"/>
          <p:cNvPicPr>
            <a:picLocks noChangeAspect="1" noChangeArrowheads="1"/>
          </p:cNvPicPr>
          <p:nvPr/>
        </p:nvPicPr>
        <p:blipFill>
          <a:blip r:embed="rId5"/>
          <a:srcRect/>
          <a:stretch>
            <a:fillRect/>
          </a:stretch>
        </p:blipFill>
        <p:spPr bwMode="auto">
          <a:xfrm>
            <a:off x="4953000" y="1981200"/>
            <a:ext cx="3886200" cy="3886200"/>
          </a:xfrm>
          <a:prstGeom prst="rect">
            <a:avLst/>
          </a:prstGeom>
          <a:noFill/>
        </p:spPr>
      </p:pic>
      <p:pic>
        <p:nvPicPr>
          <p:cNvPr id="20" name="Picture 8" descr="WinFX__00h"/>
          <p:cNvPicPr>
            <a:picLocks noChangeAspect="1" noChangeArrowheads="1"/>
          </p:cNvPicPr>
          <p:nvPr/>
        </p:nvPicPr>
        <p:blipFill>
          <a:blip r:embed="rId6"/>
          <a:srcRect/>
          <a:stretch>
            <a:fillRect/>
          </a:stretch>
        </p:blipFill>
        <p:spPr bwMode="auto">
          <a:xfrm>
            <a:off x="4953000" y="1981200"/>
            <a:ext cx="3886200" cy="3886200"/>
          </a:xfrm>
          <a:prstGeom prst="rect">
            <a:avLst/>
          </a:prstGeom>
          <a:noFill/>
        </p:spPr>
      </p:pic>
      <p:sp>
        <p:nvSpPr>
          <p:cNvPr id="21" name="GRID"/>
          <p:cNvSpPr>
            <a:spLocks noChangeArrowheads="1" noChangeShapeType="1" noTextEdit="1"/>
          </p:cNvSpPr>
          <p:nvPr/>
        </p:nvSpPr>
        <p:spPr bwMode="auto">
          <a:xfrm>
            <a:off x="6438900" y="2806700"/>
            <a:ext cx="1066800" cy="533400"/>
          </a:xfrm>
          <a:prstGeom prst="rect">
            <a:avLst/>
          </a:prstGeom>
        </p:spPr>
        <p:txBody>
          <a:bodyPr wrap="none" fromWordArt="1">
            <a:prstTxWarp prst="textArchUp">
              <a:avLst>
                <a:gd name="adj" fmla="val 10800000"/>
              </a:avLst>
            </a:prstTxWarp>
          </a:bodyPr>
          <a:lstStyle/>
          <a:p>
            <a:pPr algn="ctr" rtl="0"/>
            <a:r>
              <a:rPr lang="en-US" sz="3600" b="1" kern="10" spc="0" dirty="0" smtClean="0">
                <a:ln w="9525">
                  <a:solidFill>
                    <a:srgbClr val="000000"/>
                  </a:solidFill>
                  <a:round/>
                  <a:headEnd/>
                  <a:tailEnd/>
                </a:ln>
                <a:solidFill>
                  <a:schemeClr val="accent3">
                    <a:lumMod val="20000"/>
                    <a:lumOff val="80000"/>
                  </a:schemeClr>
                </a:solidFill>
                <a:effectLst>
                  <a:glow rad="63500">
                    <a:schemeClr val="bg1">
                      <a:alpha val="40000"/>
                    </a:schemeClr>
                  </a:glow>
                </a:effectLst>
                <a:latin typeface="Arial"/>
                <a:cs typeface="Arial"/>
              </a:rPr>
              <a:t>GRID</a:t>
            </a:r>
            <a:endParaRPr lang="en-US" sz="3600" b="1" kern="10" spc="0" dirty="0">
              <a:ln w="9525">
                <a:solidFill>
                  <a:srgbClr val="000000"/>
                </a:solidFill>
                <a:round/>
                <a:headEnd/>
                <a:tailEnd/>
              </a:ln>
              <a:solidFill>
                <a:schemeClr val="accent3">
                  <a:lumMod val="20000"/>
                  <a:lumOff val="80000"/>
                </a:schemeClr>
              </a:solidFill>
              <a:effectLst>
                <a:glow rad="63500">
                  <a:schemeClr val="bg1">
                    <a:alpha val="40000"/>
                  </a:schemeClr>
                </a:glow>
              </a:effectLst>
              <a:latin typeface="Arial"/>
              <a:cs typeface="Arial"/>
            </a:endParaRPr>
          </a:p>
        </p:txBody>
      </p:sp>
      <p:sp>
        <p:nvSpPr>
          <p:cNvPr id="22" name="BOT"/>
          <p:cNvSpPr>
            <a:spLocks noChangeArrowheads="1" noChangeShapeType="1" noTextEdit="1"/>
          </p:cNvSpPr>
          <p:nvPr/>
        </p:nvSpPr>
        <p:spPr bwMode="auto">
          <a:xfrm rot="5400000">
            <a:off x="7353300" y="3644900"/>
            <a:ext cx="838200" cy="533400"/>
          </a:xfrm>
          <a:prstGeom prst="rect">
            <a:avLst/>
          </a:prstGeom>
        </p:spPr>
        <p:txBody>
          <a:bodyPr wrap="none" fromWordArt="1">
            <a:prstTxWarp prst="textArchUp">
              <a:avLst>
                <a:gd name="adj" fmla="val 10800000"/>
              </a:avLst>
            </a:prstTxWarp>
          </a:bodyPr>
          <a:lstStyle/>
          <a:p>
            <a:pPr algn="ctr" rtl="0"/>
            <a:r>
              <a:rPr lang="en-US" sz="2400" b="1" kern="10" spc="0" dirty="0" smtClean="0">
                <a:ln w="9525">
                  <a:solidFill>
                    <a:srgbClr val="000000"/>
                  </a:solidFill>
                  <a:round/>
                  <a:headEnd/>
                  <a:tailEnd/>
                </a:ln>
                <a:solidFill>
                  <a:schemeClr val="accent3">
                    <a:lumMod val="20000"/>
                    <a:lumOff val="80000"/>
                  </a:schemeClr>
                </a:solidFill>
                <a:effectLst>
                  <a:glow rad="63500">
                    <a:schemeClr val="bg1">
                      <a:alpha val="40000"/>
                    </a:schemeClr>
                  </a:glow>
                </a:effectLst>
                <a:latin typeface="Arial"/>
                <a:cs typeface="Arial"/>
              </a:rPr>
              <a:t>BOT</a:t>
            </a:r>
            <a:endParaRPr lang="en-US" sz="2400" b="1" kern="10" spc="0" dirty="0">
              <a:ln w="9525">
                <a:solidFill>
                  <a:srgbClr val="000000"/>
                </a:solidFill>
                <a:round/>
                <a:headEnd/>
                <a:tailEnd/>
              </a:ln>
              <a:solidFill>
                <a:schemeClr val="accent3">
                  <a:lumMod val="20000"/>
                  <a:lumOff val="80000"/>
                </a:schemeClr>
              </a:solidFill>
              <a:effectLst>
                <a:glow rad="63500">
                  <a:schemeClr val="bg1">
                    <a:alpha val="40000"/>
                  </a:schemeClr>
                </a:glow>
              </a:effectLst>
              <a:latin typeface="Arial"/>
              <a:cs typeface="Arial"/>
            </a:endParaRPr>
          </a:p>
        </p:txBody>
      </p:sp>
      <p:sp>
        <p:nvSpPr>
          <p:cNvPr id="23" name="INTERFACES"/>
          <p:cNvSpPr>
            <a:spLocks noChangeArrowheads="1" noChangeShapeType="1" noTextEdit="1"/>
          </p:cNvSpPr>
          <p:nvPr/>
        </p:nvSpPr>
        <p:spPr bwMode="auto">
          <a:xfrm>
            <a:off x="4533900" y="2425700"/>
            <a:ext cx="4876800" cy="2819400"/>
          </a:xfrm>
          <a:prstGeom prst="rect">
            <a:avLst/>
          </a:prstGeom>
        </p:spPr>
        <p:txBody>
          <a:bodyPr wrap="none" fromWordArt="1">
            <a:prstTxWarp prst="textArchDown">
              <a:avLst>
                <a:gd name="adj" fmla="val 3353925"/>
              </a:avLst>
            </a:prstTxWarp>
          </a:bodyPr>
          <a:lstStyle/>
          <a:p>
            <a:pPr algn="ctr" rtl="0"/>
            <a:r>
              <a:rPr lang="en-US" sz="2400" b="1" kern="10" dirty="0" smtClean="0">
                <a:ln w="9525">
                  <a:solidFill>
                    <a:srgbClr val="000000"/>
                  </a:solidFill>
                  <a:round/>
                  <a:headEnd/>
                  <a:tailEnd/>
                </a:ln>
                <a:solidFill>
                  <a:schemeClr val="accent3">
                    <a:lumMod val="20000"/>
                    <a:lumOff val="80000"/>
                  </a:schemeClr>
                </a:solidFill>
                <a:effectLst>
                  <a:glow rad="101600">
                    <a:schemeClr val="bg1">
                      <a:alpha val="60000"/>
                    </a:schemeClr>
                  </a:glow>
                </a:effectLst>
                <a:latin typeface="Arial"/>
                <a:cs typeface="Arial"/>
              </a:rPr>
              <a:t>Interfaces</a:t>
            </a:r>
            <a:endParaRPr lang="en-US" sz="2400" b="1" kern="10" spc="0" dirty="0">
              <a:ln w="9525">
                <a:solidFill>
                  <a:srgbClr val="000000"/>
                </a:solidFill>
                <a:round/>
                <a:headEnd/>
                <a:tailEnd/>
              </a:ln>
              <a:solidFill>
                <a:schemeClr val="accent3">
                  <a:lumMod val="20000"/>
                  <a:lumOff val="80000"/>
                </a:schemeClr>
              </a:solidFill>
              <a:effectLst>
                <a:glow rad="101600">
                  <a:schemeClr val="bg1">
                    <a:alpha val="60000"/>
                  </a:schemeClr>
                </a:glow>
              </a:effectLst>
              <a:latin typeface="Arial"/>
              <a:cs typeface="Arial"/>
            </a:endParaRPr>
          </a:p>
        </p:txBody>
      </p:sp>
      <p:sp>
        <p:nvSpPr>
          <p:cNvPr id="24" name="WordArt 2"/>
          <p:cNvSpPr>
            <a:spLocks noChangeArrowheads="1" noChangeShapeType="1" noTextEdit="1"/>
          </p:cNvSpPr>
          <p:nvPr/>
        </p:nvSpPr>
        <p:spPr bwMode="auto">
          <a:xfrm rot="16200000">
            <a:off x="5067301" y="3492500"/>
            <a:ext cx="1790700" cy="876300"/>
          </a:xfrm>
          <a:prstGeom prst="rect">
            <a:avLst/>
          </a:prstGeom>
        </p:spPr>
        <p:txBody>
          <a:bodyPr wrap="none" fromWordArt="1">
            <a:prstTxWarp prst="textArchUp">
              <a:avLst>
                <a:gd name="adj" fmla="val 10800000"/>
              </a:avLst>
            </a:prstTxWarp>
          </a:bodyPr>
          <a:lstStyle/>
          <a:p>
            <a:pPr algn="ctr" rtl="0"/>
            <a:r>
              <a:rPr lang="en-US" sz="2800" b="1" kern="10" spc="0" dirty="0" smtClean="0">
                <a:ln w="9525">
                  <a:solidFill>
                    <a:srgbClr val="000000"/>
                  </a:solidFill>
                  <a:round/>
                  <a:headEnd/>
                  <a:tailEnd/>
                </a:ln>
                <a:solidFill>
                  <a:schemeClr val="accent3">
                    <a:lumMod val="20000"/>
                    <a:lumOff val="80000"/>
                  </a:schemeClr>
                </a:solidFill>
                <a:effectLst>
                  <a:glow rad="63500">
                    <a:schemeClr val="bg1">
                      <a:alpha val="40000"/>
                    </a:schemeClr>
                  </a:glow>
                </a:effectLst>
                <a:latin typeface="Arial"/>
                <a:cs typeface="Arial"/>
              </a:rPr>
              <a:t>WEB SERVICE</a:t>
            </a:r>
            <a:endParaRPr lang="en-US" sz="2800" b="1" kern="10" spc="0" dirty="0">
              <a:ln w="9525">
                <a:solidFill>
                  <a:srgbClr val="000000"/>
                </a:solidFill>
                <a:round/>
                <a:headEnd/>
                <a:tailEnd/>
              </a:ln>
              <a:solidFill>
                <a:schemeClr val="accent3">
                  <a:lumMod val="20000"/>
                  <a:lumOff val="80000"/>
                </a:schemeClr>
              </a:solidFill>
              <a:effectLst>
                <a:glow rad="63500">
                  <a:schemeClr val="bg1">
                    <a:alpha val="40000"/>
                  </a:schemeClr>
                </a:glow>
              </a:effectLst>
              <a:latin typeface="Arial"/>
              <a:cs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out)">
                                      <p:cBhvr>
                                        <p:cTn id="7" dur="500"/>
                                        <p:tgtEl>
                                          <p:spTgt spid="14"/>
                                        </p:tgtEl>
                                      </p:cBhvr>
                                    </p:animEffect>
                                  </p:childTnLst>
                                </p:cTn>
                              </p:par>
                            </p:childTnLst>
                          </p:cTn>
                        </p:par>
                        <p:par>
                          <p:cTn id="8" fill="hold">
                            <p:stCondLst>
                              <p:cond delay="500"/>
                            </p:stCondLst>
                            <p:childTnLst>
                              <p:par>
                                <p:cTn id="9" presetID="6" presetClass="entr" presetSubtype="32" fill="hold" nodeType="afterEffect">
                                  <p:stCondLst>
                                    <p:cond delay="2000"/>
                                  </p:stCondLst>
                                  <p:childTnLst>
                                    <p:set>
                                      <p:cBhvr>
                                        <p:cTn id="10" dur="1" fill="hold">
                                          <p:stCondLst>
                                            <p:cond delay="0"/>
                                          </p:stCondLst>
                                        </p:cTn>
                                        <p:tgtEl>
                                          <p:spTgt spid="16"/>
                                        </p:tgtEl>
                                        <p:attrNameLst>
                                          <p:attrName>style.visibility</p:attrName>
                                        </p:attrNameLst>
                                      </p:cBhvr>
                                      <p:to>
                                        <p:strVal val="visible"/>
                                      </p:to>
                                    </p:set>
                                    <p:animEffect transition="in" filter="circle(out)">
                                      <p:cBhvr>
                                        <p:cTn id="11" dur="500"/>
                                        <p:tgtEl>
                                          <p:spTgt spid="16"/>
                                        </p:tgtEl>
                                      </p:cBhvr>
                                    </p:animEffect>
                                  </p:childTnLst>
                                </p:cTn>
                              </p:par>
                              <p:par>
                                <p:cTn id="12" presetID="6" presetClass="exit" presetSubtype="16" fill="hold" nodeType="withEffect">
                                  <p:stCondLst>
                                    <p:cond delay="2000"/>
                                  </p:stCondLst>
                                  <p:childTnLst>
                                    <p:animEffect transition="out" filter="circle(in)">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par>
                                <p:cTn id="15" presetID="6" presetClass="entr" presetSubtype="32" fill="hold" grpId="0" nodeType="withEffect">
                                  <p:stCondLst>
                                    <p:cond delay="2000"/>
                                  </p:stCondLst>
                                  <p:childTnLst>
                                    <p:set>
                                      <p:cBhvr>
                                        <p:cTn id="16" dur="1" fill="hold">
                                          <p:stCondLst>
                                            <p:cond delay="0"/>
                                          </p:stCondLst>
                                        </p:cTn>
                                        <p:tgtEl>
                                          <p:spTgt spid="21"/>
                                        </p:tgtEl>
                                        <p:attrNameLst>
                                          <p:attrName>style.visibility</p:attrName>
                                        </p:attrNameLst>
                                      </p:cBhvr>
                                      <p:to>
                                        <p:strVal val="visible"/>
                                      </p:to>
                                    </p:set>
                                    <p:animEffect transition="in" filter="circle(out)">
                                      <p:cBhvr>
                                        <p:cTn id="17" dur="500"/>
                                        <p:tgtEl>
                                          <p:spTgt spid="21"/>
                                        </p:tgtEl>
                                      </p:cBhvr>
                                    </p:animEffect>
                                  </p:childTnLst>
                                </p:cTn>
                              </p:par>
                            </p:childTnLst>
                          </p:cTn>
                        </p:par>
                        <p:par>
                          <p:cTn id="18" fill="hold">
                            <p:stCondLst>
                              <p:cond delay="3000"/>
                            </p:stCondLst>
                            <p:childTnLst>
                              <p:par>
                                <p:cTn id="19" presetID="6" presetClass="entr" presetSubtype="32" fill="hold" nodeType="afterEffect">
                                  <p:stCondLst>
                                    <p:cond delay="2000"/>
                                  </p:stCondLst>
                                  <p:childTnLst>
                                    <p:set>
                                      <p:cBhvr>
                                        <p:cTn id="20" dur="1" fill="hold">
                                          <p:stCondLst>
                                            <p:cond delay="0"/>
                                          </p:stCondLst>
                                        </p:cTn>
                                        <p:tgtEl>
                                          <p:spTgt spid="18"/>
                                        </p:tgtEl>
                                        <p:attrNameLst>
                                          <p:attrName>style.visibility</p:attrName>
                                        </p:attrNameLst>
                                      </p:cBhvr>
                                      <p:to>
                                        <p:strVal val="visible"/>
                                      </p:to>
                                    </p:set>
                                    <p:animEffect transition="in" filter="circle(out)">
                                      <p:cBhvr>
                                        <p:cTn id="21" dur="500"/>
                                        <p:tgtEl>
                                          <p:spTgt spid="18"/>
                                        </p:tgtEl>
                                      </p:cBhvr>
                                    </p:animEffect>
                                  </p:childTnLst>
                                </p:cTn>
                              </p:par>
                              <p:par>
                                <p:cTn id="22" presetID="6" presetClass="exit" presetSubtype="16" fill="hold" nodeType="withEffect">
                                  <p:stCondLst>
                                    <p:cond delay="2000"/>
                                  </p:stCondLst>
                                  <p:childTnLst>
                                    <p:animEffect transition="out" filter="circle(in)">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6" presetClass="entr" presetSubtype="32" fill="hold" grpId="0" nodeType="withEffect">
                                  <p:stCondLst>
                                    <p:cond delay="2000"/>
                                  </p:stCondLst>
                                  <p:childTnLst>
                                    <p:set>
                                      <p:cBhvr>
                                        <p:cTn id="26" dur="1" fill="hold">
                                          <p:stCondLst>
                                            <p:cond delay="0"/>
                                          </p:stCondLst>
                                        </p:cTn>
                                        <p:tgtEl>
                                          <p:spTgt spid="22"/>
                                        </p:tgtEl>
                                        <p:attrNameLst>
                                          <p:attrName>style.visibility</p:attrName>
                                        </p:attrNameLst>
                                      </p:cBhvr>
                                      <p:to>
                                        <p:strVal val="visible"/>
                                      </p:to>
                                    </p:set>
                                    <p:animEffect transition="in" filter="circle(out)">
                                      <p:cBhvr>
                                        <p:cTn id="27" dur="500"/>
                                        <p:tgtEl>
                                          <p:spTgt spid="22"/>
                                        </p:tgtEl>
                                      </p:cBhvr>
                                    </p:animEffect>
                                  </p:childTnLst>
                                </p:cTn>
                              </p:par>
                            </p:childTnLst>
                          </p:cTn>
                        </p:par>
                        <p:par>
                          <p:cTn id="28" fill="hold">
                            <p:stCondLst>
                              <p:cond delay="5500"/>
                            </p:stCondLst>
                            <p:childTnLst>
                              <p:par>
                                <p:cTn id="29" presetID="6" presetClass="entr" presetSubtype="32" fill="hold" nodeType="afterEffect">
                                  <p:stCondLst>
                                    <p:cond delay="2000"/>
                                  </p:stCondLst>
                                  <p:childTnLst>
                                    <p:set>
                                      <p:cBhvr>
                                        <p:cTn id="30" dur="1" fill="hold">
                                          <p:stCondLst>
                                            <p:cond delay="0"/>
                                          </p:stCondLst>
                                        </p:cTn>
                                        <p:tgtEl>
                                          <p:spTgt spid="19"/>
                                        </p:tgtEl>
                                        <p:attrNameLst>
                                          <p:attrName>style.visibility</p:attrName>
                                        </p:attrNameLst>
                                      </p:cBhvr>
                                      <p:to>
                                        <p:strVal val="visible"/>
                                      </p:to>
                                    </p:set>
                                    <p:animEffect transition="in" filter="circle(out)">
                                      <p:cBhvr>
                                        <p:cTn id="31" dur="500"/>
                                        <p:tgtEl>
                                          <p:spTgt spid="19"/>
                                        </p:tgtEl>
                                      </p:cBhvr>
                                    </p:animEffect>
                                  </p:childTnLst>
                                </p:cTn>
                              </p:par>
                              <p:par>
                                <p:cTn id="32" presetID="6" presetClass="exit" presetSubtype="16" fill="hold" nodeType="withEffect">
                                  <p:stCondLst>
                                    <p:cond delay="2000"/>
                                  </p:stCondLst>
                                  <p:childTnLst>
                                    <p:animEffect transition="out" filter="circle(in)">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par>
                                <p:cTn id="35" presetID="6" presetClass="entr" presetSubtype="32" fill="hold" grpId="0" nodeType="withEffect">
                                  <p:stCondLst>
                                    <p:cond delay="2000"/>
                                  </p:stCondLst>
                                  <p:childTnLst>
                                    <p:set>
                                      <p:cBhvr>
                                        <p:cTn id="36" dur="1" fill="hold">
                                          <p:stCondLst>
                                            <p:cond delay="0"/>
                                          </p:stCondLst>
                                        </p:cTn>
                                        <p:tgtEl>
                                          <p:spTgt spid="23"/>
                                        </p:tgtEl>
                                        <p:attrNameLst>
                                          <p:attrName>style.visibility</p:attrName>
                                        </p:attrNameLst>
                                      </p:cBhvr>
                                      <p:to>
                                        <p:strVal val="visible"/>
                                      </p:to>
                                    </p:set>
                                    <p:animEffect transition="in" filter="circle(out)">
                                      <p:cBhvr>
                                        <p:cTn id="37" dur="500"/>
                                        <p:tgtEl>
                                          <p:spTgt spid="23"/>
                                        </p:tgtEl>
                                      </p:cBhvr>
                                    </p:animEffect>
                                  </p:childTnLst>
                                </p:cTn>
                              </p:par>
                            </p:childTnLst>
                          </p:cTn>
                        </p:par>
                        <p:par>
                          <p:cTn id="38" fill="hold">
                            <p:stCondLst>
                              <p:cond delay="8000"/>
                            </p:stCondLst>
                            <p:childTnLst>
                              <p:par>
                                <p:cTn id="39" presetID="6" presetClass="entr" presetSubtype="32" fill="hold" nodeType="afterEffect">
                                  <p:stCondLst>
                                    <p:cond delay="2000"/>
                                  </p:stCondLst>
                                  <p:childTnLst>
                                    <p:set>
                                      <p:cBhvr>
                                        <p:cTn id="40" dur="1" fill="hold">
                                          <p:stCondLst>
                                            <p:cond delay="0"/>
                                          </p:stCondLst>
                                        </p:cTn>
                                        <p:tgtEl>
                                          <p:spTgt spid="20"/>
                                        </p:tgtEl>
                                        <p:attrNameLst>
                                          <p:attrName>style.visibility</p:attrName>
                                        </p:attrNameLst>
                                      </p:cBhvr>
                                      <p:to>
                                        <p:strVal val="visible"/>
                                      </p:to>
                                    </p:set>
                                    <p:animEffect transition="in" filter="circle(out)">
                                      <p:cBhvr>
                                        <p:cTn id="41" dur="500"/>
                                        <p:tgtEl>
                                          <p:spTgt spid="20"/>
                                        </p:tgtEl>
                                      </p:cBhvr>
                                    </p:animEffect>
                                  </p:childTnLst>
                                </p:cTn>
                              </p:par>
                              <p:par>
                                <p:cTn id="42" presetID="6" presetClass="exit" presetSubtype="16" fill="hold" nodeType="withEffect">
                                  <p:stCondLst>
                                    <p:cond delay="2000"/>
                                  </p:stCondLst>
                                  <p:childTnLst>
                                    <p:animEffect transition="out" filter="circle(in)">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6" presetClass="entr" presetSubtype="32" fill="hold" grpId="0" nodeType="withEffect">
                                  <p:stCondLst>
                                    <p:cond delay="2000"/>
                                  </p:stCondLst>
                                  <p:childTnLst>
                                    <p:set>
                                      <p:cBhvr>
                                        <p:cTn id="46" dur="1" fill="hold">
                                          <p:stCondLst>
                                            <p:cond delay="0"/>
                                          </p:stCondLst>
                                        </p:cTn>
                                        <p:tgtEl>
                                          <p:spTgt spid="24"/>
                                        </p:tgtEl>
                                        <p:attrNameLst>
                                          <p:attrName>style.visibility</p:attrName>
                                        </p:attrNameLst>
                                      </p:cBhvr>
                                      <p:to>
                                        <p:strVal val="visible"/>
                                      </p:to>
                                    </p:set>
                                    <p:animEffect transition="in" filter="circle(out)">
                                      <p:cBhvr>
                                        <p:cTn id="47" dur="500"/>
                                        <p:tgtEl>
                                          <p:spTgt spid="24"/>
                                        </p:tgtEl>
                                      </p:cBhvr>
                                    </p:animEffect>
                                  </p:childTnLst>
                                </p:cTn>
                              </p:par>
                            </p:childTnLst>
                          </p:cTn>
                        </p:par>
                        <p:par>
                          <p:cTn id="48" fill="hold">
                            <p:stCondLst>
                              <p:cond delay="10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20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20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2000"/>
                                        <p:tgtEl>
                                          <p:spTgt spid="11"/>
                                        </p:tgtEl>
                                      </p:cBhvr>
                                    </p:animEffect>
                                  </p:childTnLst>
                                </p:cTn>
                              </p:par>
                            </p:childTnLst>
                          </p:cTn>
                        </p:par>
                        <p:par>
                          <p:cTn id="58" fill="hold">
                            <p:stCondLst>
                              <p:cond delay="12500"/>
                            </p:stCondLst>
                            <p:childTnLst>
                              <p:par>
                                <p:cTn id="59" presetID="10" presetClass="entr" presetSubtype="0" fill="hold" nodeType="after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Effect transition="in" filter="fade">
                                      <p:cBhvr>
                                        <p:cTn id="61" dur="2000"/>
                                        <p:tgtEl>
                                          <p:spTgt spid="13">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Effect transition="in" filter="fade">
                                      <p:cBhvr>
                                        <p:cTn id="64" dur="2000"/>
                                        <p:tgtEl>
                                          <p:spTgt spid="13">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3">
                                            <p:txEl>
                                              <p:pRg st="2" end="2"/>
                                            </p:txEl>
                                          </p:spTgt>
                                        </p:tgtEl>
                                        <p:attrNameLst>
                                          <p:attrName>style.visibility</p:attrName>
                                        </p:attrNameLst>
                                      </p:cBhvr>
                                      <p:to>
                                        <p:strVal val="visible"/>
                                      </p:to>
                                    </p:set>
                                    <p:animEffect transition="in" filter="fade">
                                      <p:cBhvr>
                                        <p:cTn id="67" dur="2000"/>
                                        <p:tgtEl>
                                          <p:spTgt spid="13">
                                            <p:txEl>
                                              <p:pRg st="2" end="2"/>
                                            </p:txEl>
                                          </p:spTgt>
                                        </p:tgtEl>
                                      </p:cBhvr>
                                    </p:animEffect>
                                  </p:childTnLst>
                                </p:cTn>
                              </p:par>
                            </p:childTnLst>
                          </p:cTn>
                        </p:par>
                        <p:par>
                          <p:cTn id="68" fill="hold">
                            <p:stCondLst>
                              <p:cond delay="14500"/>
                            </p:stCondLst>
                            <p:childTnLst>
                              <p:par>
                                <p:cTn id="69" presetID="10" presetClass="entr" presetSubtype="0" fill="hold" nodeType="afterEffect">
                                  <p:stCondLst>
                                    <p:cond delay="0"/>
                                  </p:stCondLst>
                                  <p:childTnLst>
                                    <p:set>
                                      <p:cBhvr>
                                        <p:cTn id="70" dur="1" fill="hold">
                                          <p:stCondLst>
                                            <p:cond delay="0"/>
                                          </p:stCondLst>
                                        </p:cTn>
                                        <p:tgtEl>
                                          <p:spTgt spid="15">
                                            <p:txEl>
                                              <p:pRg st="0" end="0"/>
                                            </p:txEl>
                                          </p:spTgt>
                                        </p:tgtEl>
                                        <p:attrNameLst>
                                          <p:attrName>style.visibility</p:attrName>
                                        </p:attrNameLst>
                                      </p:cBhvr>
                                      <p:to>
                                        <p:strVal val="visible"/>
                                      </p:to>
                                    </p:set>
                                    <p:animEffect transition="in" filter="fade">
                                      <p:cBhvr>
                                        <p:cTn id="71" dur="2000"/>
                                        <p:tgtEl>
                                          <p:spTgt spid="15">
                                            <p:txEl>
                                              <p:pRg st="0" end="0"/>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5">
                                            <p:txEl>
                                              <p:pRg st="1" end="1"/>
                                            </p:txEl>
                                          </p:spTgt>
                                        </p:tgtEl>
                                        <p:attrNameLst>
                                          <p:attrName>style.visibility</p:attrName>
                                        </p:attrNameLst>
                                      </p:cBhvr>
                                      <p:to>
                                        <p:strVal val="visible"/>
                                      </p:to>
                                    </p:set>
                                    <p:animEffect transition="in" filter="fade">
                                      <p:cBhvr>
                                        <p:cTn id="74" dur="2000"/>
                                        <p:tgtEl>
                                          <p:spTgt spid="15">
                                            <p:txEl>
                                              <p:pRg st="1" end="1"/>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15">
                                            <p:txEl>
                                              <p:pRg st="2" end="2"/>
                                            </p:txEl>
                                          </p:spTgt>
                                        </p:tgtEl>
                                        <p:attrNameLst>
                                          <p:attrName>style.visibility</p:attrName>
                                        </p:attrNameLst>
                                      </p:cBhvr>
                                      <p:to>
                                        <p:strVal val="visible"/>
                                      </p:to>
                                    </p:set>
                                    <p:animEffect transition="in" filter="fade">
                                      <p:cBhvr>
                                        <p:cTn id="77" dur="2000"/>
                                        <p:tgtEl>
                                          <p:spTgt spid="15">
                                            <p:txEl>
                                              <p:pRg st="2" end="2"/>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xEl>
                                              <p:pRg st="3" end="3"/>
                                            </p:txEl>
                                          </p:spTgt>
                                        </p:tgtEl>
                                        <p:attrNameLst>
                                          <p:attrName>style.visibility</p:attrName>
                                        </p:attrNameLst>
                                      </p:cBhvr>
                                      <p:to>
                                        <p:strVal val="visible"/>
                                      </p:to>
                                    </p:set>
                                    <p:animEffect transition="in" filter="fade">
                                      <p:cBhvr>
                                        <p:cTn id="80" dur="20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21"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9"/>
          <p:cNvSpPr/>
          <p:nvPr/>
        </p:nvSpPr>
        <p:spPr bwMode="auto">
          <a:xfrm>
            <a:off x="4191000" y="0"/>
            <a:ext cx="838200" cy="76200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214" name="TextBox 213"/>
          <p:cNvSpPr txBox="1"/>
          <p:nvPr/>
        </p:nvSpPr>
        <p:spPr>
          <a:xfrm>
            <a:off x="6629400" y="3505200"/>
            <a:ext cx="2286000" cy="338554"/>
          </a:xfrm>
          <a:prstGeom prst="rect">
            <a:avLst/>
          </a:prstGeom>
          <a:noFill/>
        </p:spPr>
        <p:txBody>
          <a:bodyPr wrap="square" rtlCol="0">
            <a:spAutoFit/>
          </a:bodyPr>
          <a:lstStyle/>
          <a:p>
            <a:r>
              <a:rPr lang="en-US" sz="1600" dirty="0" smtClean="0">
                <a:latin typeface="+mj-lt"/>
              </a:rPr>
              <a:t>Generic Executor Pool</a:t>
            </a:r>
            <a:endParaRPr lang="en-US" sz="1600" dirty="0">
              <a:latin typeface="+mj-lt"/>
            </a:endParaRPr>
          </a:p>
        </p:txBody>
      </p:sp>
      <p:sp>
        <p:nvSpPr>
          <p:cNvPr id="215" name="TextBox 214"/>
          <p:cNvSpPr txBox="1"/>
          <p:nvPr/>
        </p:nvSpPr>
        <p:spPr>
          <a:xfrm>
            <a:off x="3352800" y="6318647"/>
            <a:ext cx="3200400" cy="615553"/>
          </a:xfrm>
          <a:prstGeom prst="rect">
            <a:avLst/>
          </a:prstGeom>
          <a:noFill/>
        </p:spPr>
        <p:txBody>
          <a:bodyPr wrap="square" rtlCol="0">
            <a:spAutoFit/>
          </a:bodyPr>
          <a:lstStyle/>
          <a:p>
            <a:r>
              <a:rPr lang="en-US" sz="1600" dirty="0" smtClean="0">
                <a:latin typeface="+mj-lt"/>
              </a:rPr>
              <a:t>Specialized Executor Pool</a:t>
            </a:r>
          </a:p>
          <a:p>
            <a:endParaRPr lang="en-US" dirty="0">
              <a:latin typeface="+mj-lt"/>
            </a:endParaRPr>
          </a:p>
        </p:txBody>
      </p:sp>
      <p:pic>
        <p:nvPicPr>
          <p:cNvPr id="14" name="Picture 2" descr="C:\Documents and Settings\Gaurav.VARUAG\My Documents\My Pictures\Microsoft Clip Organizer\MCj04316040000[1].png"/>
          <p:cNvPicPr>
            <a:picLocks noChangeAspect="1" noChangeArrowheads="1"/>
          </p:cNvPicPr>
          <p:nvPr/>
        </p:nvPicPr>
        <p:blipFill>
          <a:blip r:embed="rId2"/>
          <a:srcRect/>
          <a:stretch>
            <a:fillRect/>
          </a:stretch>
        </p:blipFill>
        <p:spPr bwMode="auto">
          <a:xfrm>
            <a:off x="4267200" y="2057400"/>
            <a:ext cx="788276" cy="788276"/>
          </a:xfrm>
          <a:prstGeom prst="rect">
            <a:avLst/>
          </a:prstGeom>
          <a:noFill/>
        </p:spPr>
      </p:pic>
      <p:grpSp>
        <p:nvGrpSpPr>
          <p:cNvPr id="2" name="Group 143"/>
          <p:cNvGrpSpPr/>
          <p:nvPr/>
        </p:nvGrpSpPr>
        <p:grpSpPr>
          <a:xfrm>
            <a:off x="4343400" y="107732"/>
            <a:ext cx="1303277" cy="578068"/>
            <a:chOff x="556260" y="228600"/>
            <a:chExt cx="1889750" cy="838198"/>
          </a:xfrm>
        </p:grpSpPr>
        <p:pic>
          <p:nvPicPr>
            <p:cNvPr id="2051" name="Picture 3" descr="C:\Documents and Settings\Gaurav.VARUAG\Desktop\ICUP\interfaces\presentation\PICTURES\Windows Live Messenger\PGN\01.png"/>
            <p:cNvPicPr>
              <a:picLocks noChangeAspect="1" noChangeArrowheads="1"/>
            </p:cNvPicPr>
            <p:nvPr/>
          </p:nvPicPr>
          <p:blipFill>
            <a:blip r:embed="rId3"/>
            <a:srcRect/>
            <a:stretch>
              <a:fillRect/>
            </a:stretch>
          </p:blipFill>
          <p:spPr bwMode="auto">
            <a:xfrm>
              <a:off x="556260" y="228600"/>
              <a:ext cx="838199" cy="838198"/>
            </a:xfrm>
            <a:prstGeom prst="rect">
              <a:avLst/>
            </a:prstGeom>
            <a:noFill/>
          </p:spPr>
        </p:pic>
        <p:sp>
          <p:nvSpPr>
            <p:cNvPr id="143" name="TextBox 142"/>
            <p:cNvSpPr txBox="1"/>
            <p:nvPr/>
          </p:nvSpPr>
          <p:spPr>
            <a:xfrm>
              <a:off x="1550669" y="400637"/>
              <a:ext cx="895341" cy="490903"/>
            </a:xfrm>
            <a:prstGeom prst="rect">
              <a:avLst/>
            </a:prstGeom>
            <a:noFill/>
          </p:spPr>
          <p:txBody>
            <a:bodyPr wrap="none" rtlCol="0">
              <a:spAutoFit/>
            </a:bodyPr>
            <a:lstStyle/>
            <a:p>
              <a:r>
                <a:rPr lang="en-US" sz="1600" dirty="0" smtClean="0">
                  <a:latin typeface="+mj-lt"/>
                </a:rPr>
                <a:t>User</a:t>
              </a:r>
              <a:endParaRPr lang="en-US" sz="1600" dirty="0">
                <a:latin typeface="+mj-lt"/>
              </a:endParaRPr>
            </a:p>
          </p:txBody>
        </p:sp>
      </p:grpSp>
      <p:sp>
        <p:nvSpPr>
          <p:cNvPr id="151" name="TextBox 150"/>
          <p:cNvSpPr txBox="1"/>
          <p:nvPr/>
        </p:nvSpPr>
        <p:spPr>
          <a:xfrm>
            <a:off x="5105400" y="1981200"/>
            <a:ext cx="1371600" cy="338554"/>
          </a:xfrm>
          <a:prstGeom prst="rect">
            <a:avLst/>
          </a:prstGeom>
          <a:noFill/>
        </p:spPr>
        <p:txBody>
          <a:bodyPr wrap="square" rtlCol="0">
            <a:spAutoFit/>
          </a:bodyPr>
          <a:lstStyle/>
          <a:p>
            <a:r>
              <a:rPr lang="en-US" sz="1600" dirty="0" smtClean="0">
                <a:latin typeface="+mj-lt"/>
              </a:rPr>
              <a:t>Manager</a:t>
            </a:r>
            <a:endParaRPr lang="en-US" sz="1600" dirty="0">
              <a:latin typeface="+mj-lt"/>
            </a:endParaRPr>
          </a:p>
        </p:txBody>
      </p:sp>
      <p:grpSp>
        <p:nvGrpSpPr>
          <p:cNvPr id="3" name="Group 97"/>
          <p:cNvGrpSpPr/>
          <p:nvPr/>
        </p:nvGrpSpPr>
        <p:grpSpPr>
          <a:xfrm>
            <a:off x="228600" y="990600"/>
            <a:ext cx="8763000" cy="762000"/>
            <a:chOff x="152400" y="990600"/>
            <a:chExt cx="8915400" cy="762000"/>
          </a:xfrm>
        </p:grpSpPr>
        <p:sp>
          <p:nvSpPr>
            <p:cNvPr id="76" name="Rounded Rectangle 75"/>
            <p:cNvSpPr/>
            <p:nvPr/>
          </p:nvSpPr>
          <p:spPr bwMode="auto">
            <a:xfrm>
              <a:off x="152400" y="990600"/>
              <a:ext cx="8915400" cy="762000"/>
            </a:xfrm>
            <a:prstGeom prst="roundRect">
              <a:avLst/>
            </a:prstGeom>
            <a:solidFill>
              <a:schemeClr val="dk1">
                <a:alpha val="63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pic>
          <p:nvPicPr>
            <p:cNvPr id="64" name="Picture 2" descr="C:\Documents and Settings\Gaurav.VARUAG\Desktop\ICUP\interfaces\presentation\PICTURES\vista_logo.png"/>
            <p:cNvPicPr>
              <a:picLocks noChangeAspect="1" noChangeArrowheads="1"/>
            </p:cNvPicPr>
            <p:nvPr/>
          </p:nvPicPr>
          <p:blipFill>
            <a:blip r:embed="rId4" cstate="print"/>
            <a:srcRect/>
            <a:stretch>
              <a:fillRect/>
            </a:stretch>
          </p:blipFill>
          <p:spPr bwMode="auto">
            <a:xfrm>
              <a:off x="3456379" y="1066800"/>
              <a:ext cx="582221" cy="620345"/>
            </a:xfrm>
            <a:prstGeom prst="rect">
              <a:avLst/>
            </a:prstGeom>
            <a:ln>
              <a:noFill/>
            </a:ln>
            <a:effectLst>
              <a:outerShdw blurRad="292100" dist="139700" dir="2700000" algn="tl" rotWithShape="0">
                <a:srgbClr val="333333">
                  <a:alpha val="65000"/>
                </a:srgbClr>
              </a:outerShdw>
            </a:effectLst>
          </p:spPr>
        </p:pic>
        <p:pic>
          <p:nvPicPr>
            <p:cNvPr id="65" name="Picture 4" descr="C:\Documents and Settings\Gaurav.VARUAG\Desktop\ICUP\interfaces\presentation\PICTURES\images copy.png"/>
            <p:cNvPicPr>
              <a:picLocks noChangeAspect="1" noChangeArrowheads="1"/>
            </p:cNvPicPr>
            <p:nvPr/>
          </p:nvPicPr>
          <p:blipFill>
            <a:blip r:embed="rId5"/>
            <a:srcRect/>
            <a:stretch>
              <a:fillRect/>
            </a:stretch>
          </p:blipFill>
          <p:spPr bwMode="auto">
            <a:xfrm>
              <a:off x="5791200" y="1152059"/>
              <a:ext cx="835595" cy="524341"/>
            </a:xfrm>
            <a:prstGeom prst="rect">
              <a:avLst/>
            </a:prstGeom>
            <a:ln>
              <a:noFill/>
            </a:ln>
            <a:effectLst>
              <a:outerShdw blurRad="292100" dist="139700" dir="2700000" algn="tl" rotWithShape="0">
                <a:srgbClr val="333333">
                  <a:alpha val="65000"/>
                </a:srgbClr>
              </a:outerShdw>
            </a:effectLst>
          </p:spPr>
        </p:pic>
        <p:pic>
          <p:nvPicPr>
            <p:cNvPr id="66" name="Picture 5" descr="C:\Documents and Settings\Gaurav.VARUAG\Desktop\ICUP\interfaces\presentation\PICTURES\180px-Microsoft_Windows_Mobile_logo copy.png"/>
            <p:cNvPicPr>
              <a:picLocks noChangeAspect="1" noChangeArrowheads="1"/>
            </p:cNvPicPr>
            <p:nvPr/>
          </p:nvPicPr>
          <p:blipFill>
            <a:blip r:embed="rId6" cstate="print"/>
            <a:srcRect/>
            <a:stretch>
              <a:fillRect/>
            </a:stretch>
          </p:blipFill>
          <p:spPr bwMode="auto">
            <a:xfrm>
              <a:off x="4239221" y="1122947"/>
              <a:ext cx="561379" cy="553453"/>
            </a:xfrm>
            <a:prstGeom prst="rect">
              <a:avLst/>
            </a:prstGeom>
            <a:ln>
              <a:noFill/>
            </a:ln>
            <a:effectLst>
              <a:outerShdw blurRad="292100" dist="139700" dir="2700000" algn="tl" rotWithShape="0">
                <a:srgbClr val="333333">
                  <a:alpha val="65000"/>
                </a:srgbClr>
              </a:outerShdw>
            </a:effectLst>
          </p:spPr>
          <p:style>
            <a:lnRef idx="2">
              <a:schemeClr val="accent2"/>
            </a:lnRef>
            <a:fillRef idx="1">
              <a:schemeClr val="lt1"/>
            </a:fillRef>
            <a:effectRef idx="0">
              <a:schemeClr val="accent2"/>
            </a:effectRef>
            <a:fontRef idx="minor">
              <a:schemeClr val="dk1"/>
            </a:fontRef>
          </p:style>
        </p:pic>
        <p:pic>
          <p:nvPicPr>
            <p:cNvPr id="67" name="Picture 6" descr="C:\Documents and Settings\Gaurav.VARUAG\Desktop\ICUP\interfaces\presentation\PICTURES\windows-vista-logo-1_qjgenth.jpg"/>
            <p:cNvPicPr>
              <a:picLocks noChangeAspect="1" noChangeArrowheads="1"/>
            </p:cNvPicPr>
            <p:nvPr/>
          </p:nvPicPr>
          <p:blipFill>
            <a:blip r:embed="rId7"/>
            <a:srcRect/>
            <a:stretch>
              <a:fillRect/>
            </a:stretch>
          </p:blipFill>
          <p:spPr bwMode="auto">
            <a:xfrm>
              <a:off x="5003397" y="1116843"/>
              <a:ext cx="711603" cy="559557"/>
            </a:xfrm>
            <a:prstGeom prst="rect">
              <a:avLst/>
            </a:prstGeom>
            <a:ln>
              <a:noFill/>
            </a:ln>
            <a:effectLst>
              <a:outerShdw blurRad="292100" dist="139700" dir="2700000" algn="tl" rotWithShape="0">
                <a:srgbClr val="333333">
                  <a:alpha val="65000"/>
                </a:srgbClr>
              </a:outerShdw>
            </a:effectLst>
          </p:spPr>
        </p:pic>
        <p:pic>
          <p:nvPicPr>
            <p:cNvPr id="68" name="Picture 7" descr="C:\Documents and Settings\Gaurav.VARUAG\Desktop\ICUP\interfaces\presentation\PICTURES\Noi-detalii-despre-Internet-Explorer-7-0-2 copy.png"/>
            <p:cNvPicPr>
              <a:picLocks noChangeAspect="1" noChangeArrowheads="1"/>
            </p:cNvPicPr>
            <p:nvPr/>
          </p:nvPicPr>
          <p:blipFill>
            <a:blip r:embed="rId8" cstate="print"/>
            <a:srcRect/>
            <a:stretch>
              <a:fillRect/>
            </a:stretch>
          </p:blipFill>
          <p:spPr bwMode="auto">
            <a:xfrm>
              <a:off x="6744488" y="990600"/>
              <a:ext cx="646912" cy="691816"/>
            </a:xfrm>
            <a:prstGeom prst="rect">
              <a:avLst/>
            </a:prstGeom>
            <a:ln>
              <a:noFill/>
            </a:ln>
            <a:effectLst>
              <a:outerShdw blurRad="292100" dist="139700" dir="2700000" algn="tl" rotWithShape="0">
                <a:srgbClr val="333333">
                  <a:alpha val="65000"/>
                </a:srgbClr>
              </a:outerShdw>
            </a:effectLst>
          </p:spPr>
        </p:pic>
        <p:sp>
          <p:nvSpPr>
            <p:cNvPr id="69" name="TextBox 68"/>
            <p:cNvSpPr txBox="1"/>
            <p:nvPr/>
          </p:nvSpPr>
          <p:spPr>
            <a:xfrm>
              <a:off x="7391400" y="1143000"/>
              <a:ext cx="1394934" cy="276999"/>
            </a:xfrm>
            <a:prstGeom prst="rect">
              <a:avLst/>
            </a:prstGeom>
            <a:noFill/>
          </p:spPr>
          <p:txBody>
            <a:bodyPr wrap="none" rtlCol="0">
              <a:spAutoFit/>
            </a:bodyPr>
            <a:lstStyle/>
            <a:p>
              <a:r>
                <a:rPr lang="en-US" sz="1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mj-lt"/>
                </a:rPr>
                <a:t>eduGRID</a:t>
              </a:r>
              <a:r>
                <a:rPr lang="en-US" sz="1200" dirty="0" smtClean="0">
                  <a:latin typeface="+mj-lt"/>
                </a:rPr>
                <a:t> site</a:t>
              </a:r>
              <a:endParaRPr lang="en-US" sz="1200" dirty="0">
                <a:latin typeface="+mj-lt"/>
              </a:endParaRPr>
            </a:p>
          </p:txBody>
        </p:sp>
        <p:sp>
          <p:nvSpPr>
            <p:cNvPr id="70" name="TextBox 69"/>
            <p:cNvSpPr txBox="1"/>
            <p:nvPr/>
          </p:nvSpPr>
          <p:spPr>
            <a:xfrm>
              <a:off x="7381750" y="1371600"/>
              <a:ext cx="1513556" cy="276999"/>
            </a:xfrm>
            <a:prstGeom prst="rect">
              <a:avLst/>
            </a:prstGeom>
            <a:noFill/>
          </p:spPr>
          <p:txBody>
            <a:bodyPr wrap="none" rtlCol="0">
              <a:spAutoFit/>
            </a:bodyPr>
            <a:lstStyle/>
            <a:p>
              <a:r>
                <a:rPr lang="en-US" sz="1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mj-lt"/>
                </a:rPr>
                <a:t>eduGRID</a:t>
              </a:r>
              <a:r>
                <a:rPr lang="en-US" sz="1200" dirty="0" smtClean="0">
                  <a:latin typeface="+mj-lt"/>
                </a:rPr>
                <a:t> client</a:t>
              </a:r>
              <a:endParaRPr lang="en-US" sz="1200" dirty="0">
                <a:latin typeface="+mj-lt"/>
              </a:endParaRPr>
            </a:p>
          </p:txBody>
        </p:sp>
        <p:sp>
          <p:nvSpPr>
            <p:cNvPr id="71" name="TextBox 70"/>
            <p:cNvSpPr txBox="1"/>
            <p:nvPr/>
          </p:nvSpPr>
          <p:spPr>
            <a:xfrm>
              <a:off x="2511815" y="1247001"/>
              <a:ext cx="84098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smtClean="0">
                  <a:latin typeface="+mj-lt"/>
                </a:rPr>
                <a:t>BizTalk</a:t>
              </a:r>
              <a:endParaRPr lang="en-US" b="1" dirty="0">
                <a:latin typeface="+mj-lt"/>
              </a:endParaRPr>
            </a:p>
          </p:txBody>
        </p:sp>
        <p:pic>
          <p:nvPicPr>
            <p:cNvPr id="74" name="Picture 10" descr="C:\Documents and Settings\Gaurav.VARUAG\Desktop\ICUP\interfaces\presentation\PICTURES\office.png"/>
            <p:cNvPicPr>
              <a:picLocks noChangeAspect="1" noChangeArrowheads="1"/>
            </p:cNvPicPr>
            <p:nvPr/>
          </p:nvPicPr>
          <p:blipFill>
            <a:blip r:embed="rId9" cstate="print"/>
            <a:srcRect r="6250" b="26219"/>
            <a:stretch>
              <a:fillRect/>
            </a:stretch>
          </p:blipFill>
          <p:spPr bwMode="auto">
            <a:xfrm>
              <a:off x="1447800" y="990600"/>
              <a:ext cx="970368" cy="533400"/>
            </a:xfrm>
            <a:prstGeom prst="rect">
              <a:avLst/>
            </a:prstGeom>
            <a:noFill/>
          </p:spPr>
        </p:pic>
        <p:pic>
          <p:nvPicPr>
            <p:cNvPr id="75" name="Picture 11" descr="C:\Documents and Settings\Gaurav.VARUAG\Desktop\ICUP\interfaces\presentation\PICTURES\cxp_logo.jpg"/>
            <p:cNvPicPr>
              <a:picLocks noChangeAspect="1" noChangeArrowheads="1"/>
            </p:cNvPicPr>
            <p:nvPr/>
          </p:nvPicPr>
          <p:blipFill>
            <a:blip r:embed="rId10" cstate="print"/>
            <a:srcRect t="37548" b="16475"/>
            <a:stretch>
              <a:fillRect/>
            </a:stretch>
          </p:blipFill>
          <p:spPr bwMode="auto">
            <a:xfrm>
              <a:off x="228600" y="1295400"/>
              <a:ext cx="1091664" cy="152400"/>
            </a:xfrm>
            <a:prstGeom prst="rect">
              <a:avLst/>
            </a:prstGeom>
            <a:noFill/>
          </p:spPr>
        </p:pic>
      </p:grpSp>
      <p:grpSp>
        <p:nvGrpSpPr>
          <p:cNvPr id="4" name="Group 85"/>
          <p:cNvGrpSpPr/>
          <p:nvPr/>
        </p:nvGrpSpPr>
        <p:grpSpPr>
          <a:xfrm>
            <a:off x="2743200" y="3124200"/>
            <a:ext cx="3886200" cy="1143000"/>
            <a:chOff x="2743200" y="2819400"/>
            <a:chExt cx="3886200" cy="1143000"/>
          </a:xfrm>
        </p:grpSpPr>
        <p:sp>
          <p:nvSpPr>
            <p:cNvPr id="77" name="Oval 76"/>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5"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4953000" y="3352801"/>
              <a:ext cx="411882" cy="411882"/>
            </a:xfrm>
            <a:prstGeom prst="rect">
              <a:avLst/>
            </a:prstGeom>
            <a:noFill/>
          </p:spPr>
        </p:pic>
        <p:pic>
          <p:nvPicPr>
            <p:cNvPr id="16"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5334000" y="3048000"/>
              <a:ext cx="411882" cy="411882"/>
            </a:xfrm>
            <a:prstGeom prst="rect">
              <a:avLst/>
            </a:prstGeom>
            <a:noFill/>
          </p:spPr>
        </p:pic>
        <p:pic>
          <p:nvPicPr>
            <p:cNvPr id="17"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4007718" y="3352801"/>
              <a:ext cx="411882" cy="411882"/>
            </a:xfrm>
            <a:prstGeom prst="rect">
              <a:avLst/>
            </a:prstGeom>
            <a:noFill/>
          </p:spPr>
        </p:pic>
        <p:pic>
          <p:nvPicPr>
            <p:cNvPr id="18"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4495800" y="2971800"/>
              <a:ext cx="411882" cy="411882"/>
            </a:xfrm>
            <a:prstGeom prst="rect">
              <a:avLst/>
            </a:prstGeom>
            <a:noFill/>
          </p:spPr>
        </p:pic>
        <p:pic>
          <p:nvPicPr>
            <p:cNvPr id="19"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3702918" y="2971800"/>
              <a:ext cx="411882" cy="411882"/>
            </a:xfrm>
            <a:prstGeom prst="rect">
              <a:avLst/>
            </a:prstGeom>
            <a:noFill/>
          </p:spPr>
        </p:pic>
        <p:pic>
          <p:nvPicPr>
            <p:cNvPr id="20"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3169518" y="3276600"/>
              <a:ext cx="411882" cy="411882"/>
            </a:xfrm>
            <a:prstGeom prst="rect">
              <a:avLst/>
            </a:prstGeom>
            <a:noFill/>
          </p:spPr>
        </p:pic>
        <p:pic>
          <p:nvPicPr>
            <p:cNvPr id="83"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5791200" y="3352800"/>
              <a:ext cx="411882" cy="411882"/>
            </a:xfrm>
            <a:prstGeom prst="rect">
              <a:avLst/>
            </a:prstGeom>
            <a:noFill/>
          </p:spPr>
        </p:pic>
      </p:grpSp>
      <p:cxnSp>
        <p:nvCxnSpPr>
          <p:cNvPr id="96" name="Straight Arrow Connector 95"/>
          <p:cNvCxnSpPr>
            <a:stCxn id="14" idx="2"/>
            <a:endCxn id="77" idx="0"/>
          </p:cNvCxnSpPr>
          <p:nvPr/>
        </p:nvCxnSpPr>
        <p:spPr bwMode="auto">
          <a:xfrm rot="16200000" flipH="1">
            <a:off x="4534557" y="2972457"/>
            <a:ext cx="278524" cy="2496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nvGrpSpPr>
          <p:cNvPr id="5" name="Group 107"/>
          <p:cNvGrpSpPr/>
          <p:nvPr/>
        </p:nvGrpSpPr>
        <p:grpSpPr>
          <a:xfrm>
            <a:off x="304800" y="5257800"/>
            <a:ext cx="2667000" cy="990600"/>
            <a:chOff x="-1066800" y="3017118"/>
            <a:chExt cx="3886200" cy="1554882"/>
          </a:xfrm>
        </p:grpSpPr>
        <p:grpSp>
          <p:nvGrpSpPr>
            <p:cNvPr id="6" name="Group 98"/>
            <p:cNvGrpSpPr/>
            <p:nvPr/>
          </p:nvGrpSpPr>
          <p:grpSpPr>
            <a:xfrm>
              <a:off x="-1066800" y="3429000"/>
              <a:ext cx="3886200" cy="1143000"/>
              <a:chOff x="2743200" y="2819400"/>
              <a:chExt cx="3886200" cy="1143000"/>
            </a:xfrm>
          </p:grpSpPr>
          <p:sp>
            <p:nvSpPr>
              <p:cNvPr id="100" name="Oval 99"/>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01"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953000" y="3352801"/>
                <a:ext cx="411882" cy="411882"/>
              </a:xfrm>
              <a:prstGeom prst="rect">
                <a:avLst/>
              </a:prstGeom>
              <a:noFill/>
            </p:spPr>
          </p:pic>
          <p:pic>
            <p:nvPicPr>
              <p:cNvPr id="102"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334000" y="3048000"/>
                <a:ext cx="411882" cy="411882"/>
              </a:xfrm>
              <a:prstGeom prst="rect">
                <a:avLst/>
              </a:prstGeom>
              <a:noFill/>
            </p:spPr>
          </p:pic>
          <p:pic>
            <p:nvPicPr>
              <p:cNvPr id="103"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007718" y="3352801"/>
                <a:ext cx="411882" cy="411882"/>
              </a:xfrm>
              <a:prstGeom prst="rect">
                <a:avLst/>
              </a:prstGeom>
              <a:noFill/>
            </p:spPr>
          </p:pic>
          <p:pic>
            <p:nvPicPr>
              <p:cNvPr id="104"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495800" y="2971800"/>
                <a:ext cx="411882" cy="411882"/>
              </a:xfrm>
              <a:prstGeom prst="rect">
                <a:avLst/>
              </a:prstGeom>
              <a:noFill/>
            </p:spPr>
          </p:pic>
          <p:pic>
            <p:nvPicPr>
              <p:cNvPr id="105"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702918" y="2971800"/>
                <a:ext cx="411882" cy="411882"/>
              </a:xfrm>
              <a:prstGeom prst="rect">
                <a:avLst/>
              </a:prstGeom>
              <a:noFill/>
            </p:spPr>
          </p:pic>
          <p:pic>
            <p:nvPicPr>
              <p:cNvPr id="106"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169518" y="3276600"/>
                <a:ext cx="411882" cy="411882"/>
              </a:xfrm>
              <a:prstGeom prst="rect">
                <a:avLst/>
              </a:prstGeom>
              <a:noFill/>
            </p:spPr>
          </p:pic>
          <p:pic>
            <p:nvPicPr>
              <p:cNvPr id="107"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791200" y="3352800"/>
                <a:ext cx="411882" cy="411882"/>
              </a:xfrm>
              <a:prstGeom prst="rect">
                <a:avLst/>
              </a:prstGeom>
              <a:noFill/>
            </p:spPr>
          </p:pic>
        </p:grpSp>
        <p:pic>
          <p:nvPicPr>
            <p:cNvPr id="131" name="Picture 2" descr="C:\Documents and Settings\Gaurav.VARUAG\My Documents\My Pictures\Microsoft Clip Organizer\MCj04316040000[1].png"/>
            <p:cNvPicPr>
              <a:picLocks noChangeAspect="1" noChangeArrowheads="1"/>
            </p:cNvPicPr>
            <p:nvPr/>
          </p:nvPicPr>
          <p:blipFill>
            <a:blip r:embed="rId13" cstate="print"/>
            <a:srcRect/>
            <a:stretch>
              <a:fillRect/>
            </a:stretch>
          </p:blipFill>
          <p:spPr bwMode="auto">
            <a:xfrm>
              <a:off x="654918" y="3017118"/>
              <a:ext cx="564282" cy="564282"/>
            </a:xfrm>
            <a:prstGeom prst="rect">
              <a:avLst/>
            </a:prstGeom>
            <a:noFill/>
          </p:spPr>
        </p:pic>
      </p:grpSp>
      <p:grpSp>
        <p:nvGrpSpPr>
          <p:cNvPr id="7" name="Group 151"/>
          <p:cNvGrpSpPr/>
          <p:nvPr/>
        </p:nvGrpSpPr>
        <p:grpSpPr>
          <a:xfrm>
            <a:off x="3276600" y="5257800"/>
            <a:ext cx="2667000" cy="990600"/>
            <a:chOff x="-1066800" y="3017118"/>
            <a:chExt cx="3886200" cy="1554882"/>
          </a:xfrm>
        </p:grpSpPr>
        <p:grpSp>
          <p:nvGrpSpPr>
            <p:cNvPr id="8" name="Group 98"/>
            <p:cNvGrpSpPr/>
            <p:nvPr/>
          </p:nvGrpSpPr>
          <p:grpSpPr>
            <a:xfrm>
              <a:off x="-1066800" y="3429000"/>
              <a:ext cx="3886200" cy="1143000"/>
              <a:chOff x="2743200" y="2819400"/>
              <a:chExt cx="3886200" cy="1143000"/>
            </a:xfrm>
          </p:grpSpPr>
          <p:sp>
            <p:nvSpPr>
              <p:cNvPr id="157" name="Oval 156"/>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58"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953000" y="3352801"/>
                <a:ext cx="411882" cy="411882"/>
              </a:xfrm>
              <a:prstGeom prst="rect">
                <a:avLst/>
              </a:prstGeom>
              <a:noFill/>
            </p:spPr>
          </p:pic>
          <p:pic>
            <p:nvPicPr>
              <p:cNvPr id="159"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334000" y="3048000"/>
                <a:ext cx="411882" cy="411882"/>
              </a:xfrm>
              <a:prstGeom prst="rect">
                <a:avLst/>
              </a:prstGeom>
              <a:noFill/>
            </p:spPr>
          </p:pic>
          <p:pic>
            <p:nvPicPr>
              <p:cNvPr id="160"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007718" y="3352801"/>
                <a:ext cx="411882" cy="411882"/>
              </a:xfrm>
              <a:prstGeom prst="rect">
                <a:avLst/>
              </a:prstGeom>
              <a:noFill/>
            </p:spPr>
          </p:pic>
          <p:pic>
            <p:nvPicPr>
              <p:cNvPr id="161"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495800" y="2971800"/>
                <a:ext cx="411882" cy="411882"/>
              </a:xfrm>
              <a:prstGeom prst="rect">
                <a:avLst/>
              </a:prstGeom>
              <a:noFill/>
            </p:spPr>
          </p:pic>
          <p:pic>
            <p:nvPicPr>
              <p:cNvPr id="162"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702918" y="2971800"/>
                <a:ext cx="411882" cy="411882"/>
              </a:xfrm>
              <a:prstGeom prst="rect">
                <a:avLst/>
              </a:prstGeom>
              <a:noFill/>
            </p:spPr>
          </p:pic>
          <p:pic>
            <p:nvPicPr>
              <p:cNvPr id="163"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169518" y="3276600"/>
                <a:ext cx="411882" cy="411882"/>
              </a:xfrm>
              <a:prstGeom prst="rect">
                <a:avLst/>
              </a:prstGeom>
              <a:noFill/>
            </p:spPr>
          </p:pic>
          <p:pic>
            <p:nvPicPr>
              <p:cNvPr id="164"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791200" y="3352800"/>
                <a:ext cx="411882" cy="411882"/>
              </a:xfrm>
              <a:prstGeom prst="rect">
                <a:avLst/>
              </a:prstGeom>
              <a:noFill/>
            </p:spPr>
          </p:pic>
        </p:grpSp>
        <p:pic>
          <p:nvPicPr>
            <p:cNvPr id="156" name="Picture 2" descr="C:\Documents and Settings\Gaurav.VARUAG\My Documents\My Pictures\Microsoft Clip Organizer\MCj04316040000[1].png"/>
            <p:cNvPicPr>
              <a:picLocks noChangeAspect="1" noChangeArrowheads="1"/>
            </p:cNvPicPr>
            <p:nvPr/>
          </p:nvPicPr>
          <p:blipFill>
            <a:blip r:embed="rId13" cstate="print"/>
            <a:srcRect/>
            <a:stretch>
              <a:fillRect/>
            </a:stretch>
          </p:blipFill>
          <p:spPr bwMode="auto">
            <a:xfrm>
              <a:off x="654918" y="3017118"/>
              <a:ext cx="564282" cy="564282"/>
            </a:xfrm>
            <a:prstGeom prst="rect">
              <a:avLst/>
            </a:prstGeom>
            <a:noFill/>
          </p:spPr>
        </p:pic>
      </p:grpSp>
      <p:grpSp>
        <p:nvGrpSpPr>
          <p:cNvPr id="9" name="Group 164"/>
          <p:cNvGrpSpPr/>
          <p:nvPr/>
        </p:nvGrpSpPr>
        <p:grpSpPr>
          <a:xfrm>
            <a:off x="6172200" y="5334000"/>
            <a:ext cx="2667000" cy="990600"/>
            <a:chOff x="-1066800" y="3017118"/>
            <a:chExt cx="3886200" cy="1554882"/>
          </a:xfrm>
        </p:grpSpPr>
        <p:grpSp>
          <p:nvGrpSpPr>
            <p:cNvPr id="10" name="Group 98"/>
            <p:cNvGrpSpPr/>
            <p:nvPr/>
          </p:nvGrpSpPr>
          <p:grpSpPr>
            <a:xfrm>
              <a:off x="-1066800" y="3429000"/>
              <a:ext cx="3886200" cy="1143000"/>
              <a:chOff x="2743200" y="2819400"/>
              <a:chExt cx="3886200" cy="1143000"/>
            </a:xfrm>
          </p:grpSpPr>
          <p:sp>
            <p:nvSpPr>
              <p:cNvPr id="168" name="Oval 167"/>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69"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953000" y="3352801"/>
                <a:ext cx="411882" cy="411882"/>
              </a:xfrm>
              <a:prstGeom prst="rect">
                <a:avLst/>
              </a:prstGeom>
              <a:noFill/>
            </p:spPr>
          </p:pic>
          <p:pic>
            <p:nvPicPr>
              <p:cNvPr id="170"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334000" y="3048000"/>
                <a:ext cx="411882" cy="411882"/>
              </a:xfrm>
              <a:prstGeom prst="rect">
                <a:avLst/>
              </a:prstGeom>
              <a:noFill/>
            </p:spPr>
          </p:pic>
          <p:pic>
            <p:nvPicPr>
              <p:cNvPr id="171"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007718" y="3352801"/>
                <a:ext cx="411882" cy="411882"/>
              </a:xfrm>
              <a:prstGeom prst="rect">
                <a:avLst/>
              </a:prstGeom>
              <a:noFill/>
            </p:spPr>
          </p:pic>
          <p:pic>
            <p:nvPicPr>
              <p:cNvPr id="172"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495800" y="2971800"/>
                <a:ext cx="411882" cy="411882"/>
              </a:xfrm>
              <a:prstGeom prst="rect">
                <a:avLst/>
              </a:prstGeom>
              <a:noFill/>
            </p:spPr>
          </p:pic>
          <p:pic>
            <p:nvPicPr>
              <p:cNvPr id="173"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702918" y="2971800"/>
                <a:ext cx="411882" cy="411882"/>
              </a:xfrm>
              <a:prstGeom prst="rect">
                <a:avLst/>
              </a:prstGeom>
              <a:noFill/>
            </p:spPr>
          </p:pic>
          <p:pic>
            <p:nvPicPr>
              <p:cNvPr id="174"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169518" y="3276600"/>
                <a:ext cx="411882" cy="411882"/>
              </a:xfrm>
              <a:prstGeom prst="rect">
                <a:avLst/>
              </a:prstGeom>
              <a:noFill/>
            </p:spPr>
          </p:pic>
          <p:pic>
            <p:nvPicPr>
              <p:cNvPr id="175"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791200" y="3352800"/>
                <a:ext cx="411882" cy="411882"/>
              </a:xfrm>
              <a:prstGeom prst="rect">
                <a:avLst/>
              </a:prstGeom>
              <a:noFill/>
            </p:spPr>
          </p:pic>
        </p:grpSp>
        <p:pic>
          <p:nvPicPr>
            <p:cNvPr id="167" name="Picture 2" descr="C:\Documents and Settings\Gaurav.VARUAG\My Documents\My Pictures\Microsoft Clip Organizer\MCj04316040000[1].png"/>
            <p:cNvPicPr>
              <a:picLocks noChangeAspect="1" noChangeArrowheads="1"/>
            </p:cNvPicPr>
            <p:nvPr/>
          </p:nvPicPr>
          <p:blipFill>
            <a:blip r:embed="rId13" cstate="print"/>
            <a:srcRect/>
            <a:stretch>
              <a:fillRect/>
            </a:stretch>
          </p:blipFill>
          <p:spPr bwMode="auto">
            <a:xfrm>
              <a:off x="654918" y="3017118"/>
              <a:ext cx="564282" cy="564282"/>
            </a:xfrm>
            <a:prstGeom prst="rect">
              <a:avLst/>
            </a:prstGeom>
            <a:noFill/>
          </p:spPr>
        </p:pic>
      </p:grpSp>
      <p:cxnSp>
        <p:nvCxnSpPr>
          <p:cNvPr id="177" name="Straight Arrow Connector 176"/>
          <p:cNvCxnSpPr>
            <a:endCxn id="76" idx="0"/>
          </p:cNvCxnSpPr>
          <p:nvPr/>
        </p:nvCxnSpPr>
        <p:spPr bwMode="auto">
          <a:xfrm rot="5400000">
            <a:off x="4491203" y="849367"/>
            <a:ext cx="260131" cy="223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a:endCxn id="14" idx="0"/>
          </p:cNvCxnSpPr>
          <p:nvPr/>
        </p:nvCxnSpPr>
        <p:spPr bwMode="auto">
          <a:xfrm rot="16200000" flipH="1">
            <a:off x="4502372" y="1898433"/>
            <a:ext cx="304797" cy="1313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1" name="Straight Arrow Connector 190"/>
          <p:cNvCxnSpPr>
            <a:stCxn id="77" idx="3"/>
            <a:endCxn id="131" idx="0"/>
          </p:cNvCxnSpPr>
          <p:nvPr/>
        </p:nvCxnSpPr>
        <p:spPr bwMode="auto">
          <a:xfrm rot="5400000">
            <a:off x="1917165" y="3862644"/>
            <a:ext cx="1157988" cy="163232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a:stCxn id="77" idx="5"/>
            <a:endCxn id="167" idx="0"/>
          </p:cNvCxnSpPr>
          <p:nvPr/>
        </p:nvCxnSpPr>
        <p:spPr bwMode="auto">
          <a:xfrm rot="16200000" flipH="1">
            <a:off x="6186744" y="3973347"/>
            <a:ext cx="1234188" cy="1487118"/>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a:stCxn id="77" idx="4"/>
            <a:endCxn id="156" idx="0"/>
          </p:cNvCxnSpPr>
          <p:nvPr/>
        </p:nvCxnSpPr>
        <p:spPr bwMode="auto">
          <a:xfrm rot="5400000">
            <a:off x="4173749" y="4745249"/>
            <a:ext cx="990600" cy="34503"/>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72" name="TextBox 71" hidden="1"/>
          <p:cNvSpPr txBox="1"/>
          <p:nvPr/>
        </p:nvSpPr>
        <p:spPr>
          <a:xfrm>
            <a:off x="838200" y="1066800"/>
            <a:ext cx="7543800" cy="3847207"/>
          </a:xfrm>
          <a:prstGeom prst="rect">
            <a:avLst/>
          </a:prstGeom>
          <a:solidFill>
            <a:srgbClr val="030602"/>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400" b="1" dirty="0" smtClean="0">
                <a:solidFill>
                  <a:schemeClr val="tx1"/>
                </a:solidFill>
                <a:latin typeface="+mj-lt"/>
              </a:rPr>
              <a:t>Users :</a:t>
            </a:r>
          </a:p>
          <a:p>
            <a:pPr>
              <a:tabLst>
                <a:tab pos="4511675" algn="l"/>
              </a:tabLst>
            </a:pPr>
            <a:endParaRPr lang="en-US" sz="2400" b="1" dirty="0" smtClean="0">
              <a:solidFill>
                <a:schemeClr val="tx1"/>
              </a:solidFill>
              <a:latin typeface="+mj-lt"/>
            </a:endParaRPr>
          </a:p>
          <a:p>
            <a:r>
              <a:rPr lang="en-US" sz="2000" dirty="0" smtClean="0">
                <a:solidFill>
                  <a:schemeClr val="tx1"/>
                </a:solidFill>
                <a:latin typeface="+mj-lt"/>
              </a:rPr>
              <a:t>The target users of eduGRID are:</a:t>
            </a:r>
          </a:p>
          <a:p>
            <a:endParaRPr lang="en-US" sz="2000" dirty="0" smtClean="0">
              <a:solidFill>
                <a:schemeClr val="tx1"/>
              </a:solidFill>
              <a:latin typeface="+mj-lt"/>
            </a:endParaRPr>
          </a:p>
          <a:p>
            <a:pPr marL="342900" indent="-342900">
              <a:buAutoNum type="alphaLcParenR"/>
            </a:pPr>
            <a:r>
              <a:rPr lang="en-US" sz="2000" dirty="0" smtClean="0">
                <a:solidFill>
                  <a:schemeClr val="tx1"/>
                </a:solidFill>
                <a:latin typeface="+mj-lt"/>
              </a:rPr>
              <a:t>Students</a:t>
            </a:r>
          </a:p>
          <a:p>
            <a:pPr marL="342900" indent="-342900">
              <a:buAutoNum type="alphaLcParenR"/>
            </a:pPr>
            <a:r>
              <a:rPr lang="en-US" sz="2000" dirty="0" smtClean="0">
                <a:solidFill>
                  <a:schemeClr val="tx1"/>
                </a:solidFill>
                <a:latin typeface="+mj-lt"/>
              </a:rPr>
              <a:t>Teachers</a:t>
            </a:r>
          </a:p>
          <a:p>
            <a:pPr marL="342900" indent="-342900">
              <a:buAutoNum type="alphaLcParenR"/>
            </a:pPr>
            <a:r>
              <a:rPr lang="en-US" sz="2000" dirty="0" smtClean="0">
                <a:solidFill>
                  <a:schemeClr val="tx1"/>
                </a:solidFill>
                <a:latin typeface="+mj-lt"/>
              </a:rPr>
              <a:t>Other General Users</a:t>
            </a:r>
          </a:p>
          <a:p>
            <a:endParaRPr lang="en-US" sz="2400" dirty="0" smtClean="0">
              <a:solidFill>
                <a:schemeClr val="tx1"/>
              </a:solidFill>
              <a:latin typeface="+mj-lt"/>
            </a:endParaRPr>
          </a:p>
          <a:p>
            <a:endParaRPr lang="en-US" sz="2400" dirty="0" smtClean="0">
              <a:solidFill>
                <a:schemeClr val="tx1"/>
              </a:solidFill>
              <a:latin typeface="+mj-lt"/>
            </a:endParaRPr>
          </a:p>
          <a:p>
            <a:endParaRPr lang="en-US" sz="2400" dirty="0" smtClean="0">
              <a:solidFill>
                <a:schemeClr val="tx1"/>
              </a:solidFill>
              <a:latin typeface="+mj-lt"/>
            </a:endParaRPr>
          </a:p>
          <a:p>
            <a:endParaRPr lang="en-US" sz="2400" dirty="0">
              <a:solidFill>
                <a:schemeClr val="tx1"/>
              </a:solidFill>
              <a:latin typeface="+mj-lt"/>
            </a:endParaRPr>
          </a:p>
        </p:txBody>
      </p:sp>
      <p:pic>
        <p:nvPicPr>
          <p:cNvPr id="1026" name="Picture 2" descr="CA1 copy" hidden="1"/>
          <p:cNvPicPr>
            <a:picLocks noChangeAspect="1" noChangeArrowheads="1"/>
          </p:cNvPicPr>
          <p:nvPr/>
        </p:nvPicPr>
        <p:blipFill>
          <a:blip r:embed="rId14"/>
          <a:srcRect l="5564" t="9527" r="35085"/>
          <a:stretch>
            <a:fillRect/>
          </a:stretch>
        </p:blipFill>
        <p:spPr bwMode="auto">
          <a:xfrm>
            <a:off x="5029200" y="2438400"/>
            <a:ext cx="3657600" cy="419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2" name="TextBox 81" hidden="1"/>
          <p:cNvSpPr txBox="1"/>
          <p:nvPr/>
        </p:nvSpPr>
        <p:spPr>
          <a:xfrm>
            <a:off x="2667000" y="2691825"/>
            <a:ext cx="4267200" cy="58477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eduGRID </a:t>
            </a:r>
            <a:r>
              <a:rPr lang="en-US" sz="3200" dirty="0" smtClean="0">
                <a:latin typeface="+mj-lt"/>
              </a:rPr>
              <a:t>Architecture</a:t>
            </a:r>
            <a:endParaRPr lang="en-US" sz="3200" dirty="0">
              <a:latin typeface="+mj-lt"/>
            </a:endParaRPr>
          </a:p>
        </p:txBody>
      </p:sp>
      <p:pic>
        <p:nvPicPr>
          <p:cNvPr id="11" name="Picture 2"/>
          <p:cNvPicPr>
            <a:picLocks noChangeAspect="1" noChangeArrowheads="1"/>
          </p:cNvPicPr>
          <p:nvPr/>
        </p:nvPicPr>
        <p:blipFill>
          <a:blip r:embed="rId15"/>
          <a:srcRect t="54167" r="77344" b="18750"/>
          <a:stretch>
            <a:fillRect/>
          </a:stretch>
        </p:blipFill>
        <p:spPr bwMode="auto">
          <a:xfrm>
            <a:off x="457200" y="270640"/>
            <a:ext cx="5562600" cy="498716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82"/>
                                        </p:tgtEl>
                                      </p:cBhvr>
                                    </p:animEffect>
                                    <p:set>
                                      <p:cBhvr>
                                        <p:cTn id="7" dur="1" fill="hold">
                                          <p:stCondLst>
                                            <p:cond delay="1999"/>
                                          </p:stCondLst>
                                        </p:cTn>
                                        <p:tgtEl>
                                          <p:spTgt spid="82"/>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2000"/>
                                        <p:tgtEl>
                                          <p:spTgt spid="80"/>
                                        </p:tgtEl>
                                      </p:cBhvr>
                                    </p:animEffect>
                                  </p:childTnLst>
                                </p:cTn>
                              </p:par>
                            </p:childTnLst>
                          </p:cTn>
                        </p:par>
                        <p:par>
                          <p:cTn id="12" fill="hold">
                            <p:stCondLst>
                              <p:cond delay="4000"/>
                            </p:stCondLst>
                            <p:childTnLst>
                              <p:par>
                                <p:cTn id="13" presetID="10" presetClass="entr" presetSubtype="0" fill="hold" grpId="1" nodeType="afterEffect">
                                  <p:stCondLst>
                                    <p:cond delay="0"/>
                                  </p:stCondLst>
                                  <p:iterate type="lt">
                                    <p:tmPct val="0"/>
                                  </p:iterate>
                                  <p:childTnLst>
                                    <p:set>
                                      <p:cBhvr>
                                        <p:cTn id="14" dur="1" fill="hold">
                                          <p:stCondLst>
                                            <p:cond delay="0"/>
                                          </p:stCondLst>
                                        </p:cTn>
                                        <p:tgtEl>
                                          <p:spTgt spid="72"/>
                                        </p:tgtEl>
                                        <p:attrNameLst>
                                          <p:attrName>style.visibility</p:attrName>
                                        </p:attrNameLst>
                                      </p:cBhvr>
                                      <p:to>
                                        <p:strVal val="visible"/>
                                      </p:to>
                                    </p:set>
                                    <p:animEffect transition="in" filter="fade">
                                      <p:cBhvr>
                                        <p:cTn id="15" dur="2000"/>
                                        <p:tgtEl>
                                          <p:spTgt spid="72"/>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20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0"/>
                                        <p:tgtEl>
                                          <p:spTgt spid="1026"/>
                                        </p:tgtEl>
                                      </p:cBhvr>
                                    </p:animEffect>
                                    <p:set>
                                      <p:cBhvr>
                                        <p:cTn id="24" dur="1" fill="hold">
                                          <p:stCondLst>
                                            <p:cond delay="1999"/>
                                          </p:stCondLst>
                                        </p:cTn>
                                        <p:tgtEl>
                                          <p:spTgt spid="1026"/>
                                        </p:tgtEl>
                                        <p:attrNameLst>
                                          <p:attrName>style.visibility</p:attrName>
                                        </p:attrNameLst>
                                      </p:cBhvr>
                                      <p:to>
                                        <p:strVal val="hidden"/>
                                      </p:to>
                                    </p:set>
                                  </p:childTnLst>
                                </p:cTn>
                              </p:par>
                            </p:childTnLst>
                          </p:cTn>
                        </p:par>
                        <p:par>
                          <p:cTn id="25" fill="hold">
                            <p:stCondLst>
                              <p:cond delay="2000"/>
                            </p:stCondLst>
                            <p:childTnLst>
                              <p:par>
                                <p:cTn id="26" presetID="10" presetClass="exit" presetSubtype="0" fill="hold" grpId="0" nodeType="afterEffect">
                                  <p:stCondLst>
                                    <p:cond delay="0"/>
                                  </p:stCondLst>
                                  <p:iterate type="lt">
                                    <p:tmPct val="0"/>
                                  </p:iterate>
                                  <p:childTnLst>
                                    <p:animEffect transition="out" filter="fade">
                                      <p:cBhvr>
                                        <p:cTn id="27" dur="2000"/>
                                        <p:tgtEl>
                                          <p:spTgt spid="72"/>
                                        </p:tgtEl>
                                      </p:cBhvr>
                                    </p:animEffect>
                                    <p:set>
                                      <p:cBhvr>
                                        <p:cTn id="28" dur="1" fill="hold">
                                          <p:stCondLst>
                                            <p:cond delay="1999"/>
                                          </p:stCondLst>
                                        </p:cTn>
                                        <p:tgtEl>
                                          <p:spTgt spid="72"/>
                                        </p:tgtEl>
                                        <p:attrNameLst>
                                          <p:attrName>style.visibility</p:attrName>
                                        </p:attrNameLst>
                                      </p:cBhvr>
                                      <p:to>
                                        <p:strVal val="hidden"/>
                                      </p:to>
                                    </p:set>
                                  </p:childTnLst>
                                </p:cTn>
                              </p:par>
                            </p:childTnLst>
                          </p:cTn>
                        </p:par>
                        <p:par>
                          <p:cTn id="29" fill="hold">
                            <p:stCondLst>
                              <p:cond delay="4000"/>
                            </p:stCondLst>
                            <p:childTnLst>
                              <p:par>
                                <p:cTn id="30" presetID="10" presetClass="exit" presetSubtype="0" fill="hold" grpId="1" nodeType="afterEffect">
                                  <p:stCondLst>
                                    <p:cond delay="0"/>
                                  </p:stCondLst>
                                  <p:childTnLst>
                                    <p:animEffect transition="out" filter="fade">
                                      <p:cBhvr>
                                        <p:cTn id="31" dur="2000"/>
                                        <p:tgtEl>
                                          <p:spTgt spid="80"/>
                                        </p:tgtEl>
                                      </p:cBhvr>
                                    </p:animEffect>
                                    <p:set>
                                      <p:cBhvr>
                                        <p:cTn id="32" dur="1" fill="hold">
                                          <p:stCondLst>
                                            <p:cond delay="19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72" grpId="0" animBg="1"/>
      <p:bldP spid="72" grpId="1" animBg="1"/>
      <p:bldP spid="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Box 213"/>
          <p:cNvSpPr txBox="1"/>
          <p:nvPr/>
        </p:nvSpPr>
        <p:spPr>
          <a:xfrm>
            <a:off x="6629400" y="3505200"/>
            <a:ext cx="2286000" cy="338554"/>
          </a:xfrm>
          <a:prstGeom prst="rect">
            <a:avLst/>
          </a:prstGeom>
          <a:noFill/>
        </p:spPr>
        <p:txBody>
          <a:bodyPr wrap="square" rtlCol="0">
            <a:spAutoFit/>
          </a:bodyPr>
          <a:lstStyle/>
          <a:p>
            <a:r>
              <a:rPr lang="en-US" sz="1600" dirty="0" smtClean="0">
                <a:latin typeface="+mj-lt"/>
              </a:rPr>
              <a:t>Generic Executor Pool</a:t>
            </a:r>
            <a:endParaRPr lang="en-US" sz="1600" dirty="0">
              <a:latin typeface="+mj-lt"/>
            </a:endParaRPr>
          </a:p>
        </p:txBody>
      </p:sp>
      <p:sp>
        <p:nvSpPr>
          <p:cNvPr id="215" name="TextBox 214"/>
          <p:cNvSpPr txBox="1"/>
          <p:nvPr/>
        </p:nvSpPr>
        <p:spPr>
          <a:xfrm>
            <a:off x="3352800" y="6318647"/>
            <a:ext cx="3200400" cy="615553"/>
          </a:xfrm>
          <a:prstGeom prst="rect">
            <a:avLst/>
          </a:prstGeom>
          <a:noFill/>
        </p:spPr>
        <p:txBody>
          <a:bodyPr wrap="square" rtlCol="0">
            <a:spAutoFit/>
          </a:bodyPr>
          <a:lstStyle/>
          <a:p>
            <a:r>
              <a:rPr lang="en-US" sz="1600" dirty="0" smtClean="0">
                <a:latin typeface="+mj-lt"/>
              </a:rPr>
              <a:t>Specialized Executor Pool</a:t>
            </a:r>
          </a:p>
          <a:p>
            <a:endParaRPr lang="en-US" dirty="0">
              <a:latin typeface="+mj-lt"/>
            </a:endParaRPr>
          </a:p>
        </p:txBody>
      </p:sp>
      <p:pic>
        <p:nvPicPr>
          <p:cNvPr id="14" name="Picture 2" descr="C:\Documents and Settings\Gaurav.VARUAG\My Documents\My Pictures\Microsoft Clip Organizer\MCj04316040000[1].png"/>
          <p:cNvPicPr>
            <a:picLocks noChangeAspect="1" noChangeArrowheads="1"/>
          </p:cNvPicPr>
          <p:nvPr/>
        </p:nvPicPr>
        <p:blipFill>
          <a:blip r:embed="rId2"/>
          <a:srcRect/>
          <a:stretch>
            <a:fillRect/>
          </a:stretch>
        </p:blipFill>
        <p:spPr bwMode="auto">
          <a:xfrm>
            <a:off x="4267200" y="2057400"/>
            <a:ext cx="788276" cy="788276"/>
          </a:xfrm>
          <a:prstGeom prst="rect">
            <a:avLst/>
          </a:prstGeom>
          <a:noFill/>
        </p:spPr>
      </p:pic>
      <p:grpSp>
        <p:nvGrpSpPr>
          <p:cNvPr id="2" name="Group 143"/>
          <p:cNvGrpSpPr/>
          <p:nvPr/>
        </p:nvGrpSpPr>
        <p:grpSpPr>
          <a:xfrm>
            <a:off x="4343400" y="107732"/>
            <a:ext cx="1303277" cy="578068"/>
            <a:chOff x="556260" y="228600"/>
            <a:chExt cx="1889750" cy="838198"/>
          </a:xfrm>
        </p:grpSpPr>
        <p:pic>
          <p:nvPicPr>
            <p:cNvPr id="2051" name="Picture 3" descr="C:\Documents and Settings\Gaurav.VARUAG\Desktop\ICUP\interfaces\presentation\PICTURES\Windows Live Messenger\PGN\01.png"/>
            <p:cNvPicPr>
              <a:picLocks noChangeAspect="1" noChangeArrowheads="1"/>
            </p:cNvPicPr>
            <p:nvPr/>
          </p:nvPicPr>
          <p:blipFill>
            <a:blip r:embed="rId3"/>
            <a:srcRect/>
            <a:stretch>
              <a:fillRect/>
            </a:stretch>
          </p:blipFill>
          <p:spPr bwMode="auto">
            <a:xfrm>
              <a:off x="556260" y="228600"/>
              <a:ext cx="838199" cy="838198"/>
            </a:xfrm>
            <a:prstGeom prst="rect">
              <a:avLst/>
            </a:prstGeom>
            <a:noFill/>
          </p:spPr>
        </p:pic>
        <p:sp>
          <p:nvSpPr>
            <p:cNvPr id="143" name="TextBox 142"/>
            <p:cNvSpPr txBox="1"/>
            <p:nvPr/>
          </p:nvSpPr>
          <p:spPr>
            <a:xfrm>
              <a:off x="1550669" y="400637"/>
              <a:ext cx="895341" cy="490903"/>
            </a:xfrm>
            <a:prstGeom prst="rect">
              <a:avLst/>
            </a:prstGeom>
            <a:noFill/>
          </p:spPr>
          <p:txBody>
            <a:bodyPr wrap="none" rtlCol="0">
              <a:spAutoFit/>
            </a:bodyPr>
            <a:lstStyle/>
            <a:p>
              <a:r>
                <a:rPr lang="en-US" sz="1600" dirty="0" smtClean="0">
                  <a:latin typeface="+mj-lt"/>
                </a:rPr>
                <a:t>User</a:t>
              </a:r>
              <a:endParaRPr lang="en-US" sz="1600" dirty="0">
                <a:latin typeface="+mj-lt"/>
              </a:endParaRPr>
            </a:p>
          </p:txBody>
        </p:sp>
      </p:grpSp>
      <p:sp>
        <p:nvSpPr>
          <p:cNvPr id="151" name="TextBox 150"/>
          <p:cNvSpPr txBox="1"/>
          <p:nvPr/>
        </p:nvSpPr>
        <p:spPr>
          <a:xfrm>
            <a:off x="5105400" y="1981200"/>
            <a:ext cx="1371600" cy="338554"/>
          </a:xfrm>
          <a:prstGeom prst="rect">
            <a:avLst/>
          </a:prstGeom>
          <a:noFill/>
        </p:spPr>
        <p:txBody>
          <a:bodyPr wrap="square" rtlCol="0">
            <a:spAutoFit/>
          </a:bodyPr>
          <a:lstStyle/>
          <a:p>
            <a:r>
              <a:rPr lang="en-US" sz="1600" dirty="0" smtClean="0">
                <a:latin typeface="+mj-lt"/>
              </a:rPr>
              <a:t>Manager</a:t>
            </a:r>
            <a:endParaRPr lang="en-US" sz="1600" dirty="0">
              <a:latin typeface="+mj-lt"/>
            </a:endParaRPr>
          </a:p>
        </p:txBody>
      </p:sp>
      <p:sp>
        <p:nvSpPr>
          <p:cNvPr id="63" name="Rectangle 62"/>
          <p:cNvSpPr/>
          <p:nvPr/>
        </p:nvSpPr>
        <p:spPr>
          <a:xfrm>
            <a:off x="1440374" y="2967335"/>
            <a:ext cx="99852" cy="923330"/>
          </a:xfrm>
          <a:prstGeom prst="rect">
            <a:avLst/>
          </a:prstGeom>
          <a:noFill/>
        </p:spPr>
        <p:txBody>
          <a:bodyPr wrap="square" lIns="91440" tIns="45720" rIns="91440" bIns="45720">
            <a:spAutoFit/>
          </a:bodyPr>
          <a:lstStyle/>
          <a:p>
            <a:pPr algn="ct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lt"/>
            </a:endParaRPr>
          </a:p>
        </p:txBody>
      </p:sp>
      <p:grpSp>
        <p:nvGrpSpPr>
          <p:cNvPr id="3" name="Group 97"/>
          <p:cNvGrpSpPr/>
          <p:nvPr/>
        </p:nvGrpSpPr>
        <p:grpSpPr>
          <a:xfrm>
            <a:off x="228600" y="990600"/>
            <a:ext cx="8763000" cy="762000"/>
            <a:chOff x="152400" y="990600"/>
            <a:chExt cx="8915400" cy="762000"/>
          </a:xfrm>
        </p:grpSpPr>
        <p:sp>
          <p:nvSpPr>
            <p:cNvPr id="76" name="Rounded Rectangle 75"/>
            <p:cNvSpPr/>
            <p:nvPr/>
          </p:nvSpPr>
          <p:spPr bwMode="auto">
            <a:xfrm>
              <a:off x="152400" y="990600"/>
              <a:ext cx="8915400" cy="762000"/>
            </a:xfrm>
            <a:prstGeom prst="roundRect">
              <a:avLst/>
            </a:prstGeom>
            <a:solidFill>
              <a:schemeClr val="dk1">
                <a:alpha val="63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pic>
          <p:nvPicPr>
            <p:cNvPr id="64" name="Picture 2" descr="C:\Documents and Settings\Gaurav.VARUAG\Desktop\ICUP\interfaces\presentation\PICTURES\vista_logo.png"/>
            <p:cNvPicPr>
              <a:picLocks noChangeAspect="1" noChangeArrowheads="1"/>
            </p:cNvPicPr>
            <p:nvPr/>
          </p:nvPicPr>
          <p:blipFill>
            <a:blip r:embed="rId4" cstate="print"/>
            <a:srcRect/>
            <a:stretch>
              <a:fillRect/>
            </a:stretch>
          </p:blipFill>
          <p:spPr bwMode="auto">
            <a:xfrm>
              <a:off x="3456379" y="1066800"/>
              <a:ext cx="582221" cy="620345"/>
            </a:xfrm>
            <a:prstGeom prst="rect">
              <a:avLst/>
            </a:prstGeom>
            <a:ln>
              <a:noFill/>
            </a:ln>
            <a:effectLst>
              <a:outerShdw blurRad="292100" dist="139700" dir="2700000" algn="tl" rotWithShape="0">
                <a:srgbClr val="333333">
                  <a:alpha val="65000"/>
                </a:srgbClr>
              </a:outerShdw>
            </a:effectLst>
          </p:spPr>
        </p:pic>
        <p:pic>
          <p:nvPicPr>
            <p:cNvPr id="65" name="Picture 4" descr="C:\Documents and Settings\Gaurav.VARUAG\Desktop\ICUP\interfaces\presentation\PICTURES\images copy.png"/>
            <p:cNvPicPr>
              <a:picLocks noChangeAspect="1" noChangeArrowheads="1"/>
            </p:cNvPicPr>
            <p:nvPr/>
          </p:nvPicPr>
          <p:blipFill>
            <a:blip r:embed="rId5"/>
            <a:srcRect/>
            <a:stretch>
              <a:fillRect/>
            </a:stretch>
          </p:blipFill>
          <p:spPr bwMode="auto">
            <a:xfrm>
              <a:off x="5791200" y="1152059"/>
              <a:ext cx="835595" cy="524341"/>
            </a:xfrm>
            <a:prstGeom prst="rect">
              <a:avLst/>
            </a:prstGeom>
            <a:ln>
              <a:noFill/>
            </a:ln>
            <a:effectLst>
              <a:outerShdw blurRad="292100" dist="139700" dir="2700000" algn="tl" rotWithShape="0">
                <a:srgbClr val="333333">
                  <a:alpha val="65000"/>
                </a:srgbClr>
              </a:outerShdw>
            </a:effectLst>
          </p:spPr>
        </p:pic>
        <p:pic>
          <p:nvPicPr>
            <p:cNvPr id="66" name="Picture 5" descr="C:\Documents and Settings\Gaurav.VARUAG\Desktop\ICUP\interfaces\presentation\PICTURES\180px-Microsoft_Windows_Mobile_logo copy.png"/>
            <p:cNvPicPr>
              <a:picLocks noChangeAspect="1" noChangeArrowheads="1"/>
            </p:cNvPicPr>
            <p:nvPr/>
          </p:nvPicPr>
          <p:blipFill>
            <a:blip r:embed="rId6" cstate="print"/>
            <a:srcRect/>
            <a:stretch>
              <a:fillRect/>
            </a:stretch>
          </p:blipFill>
          <p:spPr bwMode="auto">
            <a:xfrm>
              <a:off x="4239221" y="1122947"/>
              <a:ext cx="561379" cy="553453"/>
            </a:xfrm>
            <a:prstGeom prst="rect">
              <a:avLst/>
            </a:prstGeom>
            <a:ln>
              <a:noFill/>
            </a:ln>
            <a:effectLst>
              <a:outerShdw blurRad="292100" dist="139700" dir="2700000" algn="tl" rotWithShape="0">
                <a:srgbClr val="333333">
                  <a:alpha val="65000"/>
                </a:srgbClr>
              </a:outerShdw>
            </a:effectLst>
          </p:spPr>
          <p:style>
            <a:lnRef idx="2">
              <a:schemeClr val="accent2"/>
            </a:lnRef>
            <a:fillRef idx="1">
              <a:schemeClr val="lt1"/>
            </a:fillRef>
            <a:effectRef idx="0">
              <a:schemeClr val="accent2"/>
            </a:effectRef>
            <a:fontRef idx="minor">
              <a:schemeClr val="dk1"/>
            </a:fontRef>
          </p:style>
        </p:pic>
        <p:pic>
          <p:nvPicPr>
            <p:cNvPr id="67" name="Picture 6" descr="C:\Documents and Settings\Gaurav.VARUAG\Desktop\ICUP\interfaces\presentation\PICTURES\windows-vista-logo-1_qjgenth.jpg"/>
            <p:cNvPicPr>
              <a:picLocks noChangeAspect="1" noChangeArrowheads="1"/>
            </p:cNvPicPr>
            <p:nvPr/>
          </p:nvPicPr>
          <p:blipFill>
            <a:blip r:embed="rId7"/>
            <a:srcRect/>
            <a:stretch>
              <a:fillRect/>
            </a:stretch>
          </p:blipFill>
          <p:spPr bwMode="auto">
            <a:xfrm>
              <a:off x="5003397" y="1116843"/>
              <a:ext cx="711603" cy="559557"/>
            </a:xfrm>
            <a:prstGeom prst="rect">
              <a:avLst/>
            </a:prstGeom>
            <a:ln>
              <a:noFill/>
            </a:ln>
            <a:effectLst>
              <a:outerShdw blurRad="292100" dist="139700" dir="2700000" algn="tl" rotWithShape="0">
                <a:srgbClr val="333333">
                  <a:alpha val="65000"/>
                </a:srgbClr>
              </a:outerShdw>
            </a:effectLst>
          </p:spPr>
        </p:pic>
        <p:pic>
          <p:nvPicPr>
            <p:cNvPr id="68" name="Picture 7" descr="C:\Documents and Settings\Gaurav.VARUAG\Desktop\ICUP\interfaces\presentation\PICTURES\Noi-detalii-despre-Internet-Explorer-7-0-2 copy.png"/>
            <p:cNvPicPr>
              <a:picLocks noChangeAspect="1" noChangeArrowheads="1"/>
            </p:cNvPicPr>
            <p:nvPr/>
          </p:nvPicPr>
          <p:blipFill>
            <a:blip r:embed="rId8" cstate="print"/>
            <a:srcRect/>
            <a:stretch>
              <a:fillRect/>
            </a:stretch>
          </p:blipFill>
          <p:spPr bwMode="auto">
            <a:xfrm>
              <a:off x="6744488" y="990600"/>
              <a:ext cx="646912" cy="691816"/>
            </a:xfrm>
            <a:prstGeom prst="rect">
              <a:avLst/>
            </a:prstGeom>
            <a:ln>
              <a:noFill/>
            </a:ln>
            <a:effectLst>
              <a:outerShdw blurRad="292100" dist="139700" dir="2700000" algn="tl" rotWithShape="0">
                <a:srgbClr val="333333">
                  <a:alpha val="65000"/>
                </a:srgbClr>
              </a:outerShdw>
            </a:effectLst>
          </p:spPr>
        </p:pic>
        <p:sp>
          <p:nvSpPr>
            <p:cNvPr id="69" name="TextBox 68"/>
            <p:cNvSpPr txBox="1"/>
            <p:nvPr/>
          </p:nvSpPr>
          <p:spPr>
            <a:xfrm>
              <a:off x="7391400" y="1143000"/>
              <a:ext cx="1394934" cy="276999"/>
            </a:xfrm>
            <a:prstGeom prst="rect">
              <a:avLst/>
            </a:prstGeom>
            <a:noFill/>
          </p:spPr>
          <p:txBody>
            <a:bodyPr wrap="none" rtlCol="0">
              <a:spAutoFit/>
            </a:bodyPr>
            <a:lstStyle/>
            <a:p>
              <a:r>
                <a:rPr lang="en-US" sz="1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mj-lt"/>
                </a:rPr>
                <a:t>eduGRID</a:t>
              </a:r>
              <a:r>
                <a:rPr lang="en-US" sz="1200" dirty="0" smtClean="0">
                  <a:latin typeface="+mj-lt"/>
                </a:rPr>
                <a:t> site</a:t>
              </a:r>
              <a:endParaRPr lang="en-US" sz="1200" dirty="0">
                <a:latin typeface="+mj-lt"/>
              </a:endParaRPr>
            </a:p>
          </p:txBody>
        </p:sp>
        <p:sp>
          <p:nvSpPr>
            <p:cNvPr id="70" name="TextBox 69"/>
            <p:cNvSpPr txBox="1"/>
            <p:nvPr/>
          </p:nvSpPr>
          <p:spPr>
            <a:xfrm>
              <a:off x="7381750" y="1371600"/>
              <a:ext cx="1513556" cy="276999"/>
            </a:xfrm>
            <a:prstGeom prst="rect">
              <a:avLst/>
            </a:prstGeom>
            <a:noFill/>
          </p:spPr>
          <p:txBody>
            <a:bodyPr wrap="none" rtlCol="0">
              <a:spAutoFit/>
            </a:bodyPr>
            <a:lstStyle/>
            <a:p>
              <a:r>
                <a:rPr lang="en-US" sz="1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mj-lt"/>
                </a:rPr>
                <a:t>eduGRID</a:t>
              </a:r>
              <a:r>
                <a:rPr lang="en-US" sz="1200" dirty="0" smtClean="0">
                  <a:latin typeface="+mj-lt"/>
                </a:rPr>
                <a:t> client</a:t>
              </a:r>
              <a:endParaRPr lang="en-US" sz="1200" dirty="0">
                <a:latin typeface="+mj-lt"/>
              </a:endParaRPr>
            </a:p>
          </p:txBody>
        </p:sp>
        <p:sp>
          <p:nvSpPr>
            <p:cNvPr id="71" name="TextBox 70"/>
            <p:cNvSpPr txBox="1"/>
            <p:nvPr/>
          </p:nvSpPr>
          <p:spPr>
            <a:xfrm>
              <a:off x="2511815" y="1247001"/>
              <a:ext cx="84098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smtClean="0">
                  <a:latin typeface="+mj-lt"/>
                </a:rPr>
                <a:t>BizTalk</a:t>
              </a:r>
              <a:endParaRPr lang="en-US" b="1" dirty="0">
                <a:latin typeface="+mj-lt"/>
              </a:endParaRPr>
            </a:p>
          </p:txBody>
        </p:sp>
        <p:pic>
          <p:nvPicPr>
            <p:cNvPr id="74" name="Picture 10" descr="C:\Documents and Settings\Gaurav.VARUAG\Desktop\ICUP\interfaces\presentation\PICTURES\office.png"/>
            <p:cNvPicPr>
              <a:picLocks noChangeAspect="1" noChangeArrowheads="1"/>
            </p:cNvPicPr>
            <p:nvPr/>
          </p:nvPicPr>
          <p:blipFill>
            <a:blip r:embed="rId9" cstate="print"/>
            <a:srcRect r="6250" b="26219"/>
            <a:stretch>
              <a:fillRect/>
            </a:stretch>
          </p:blipFill>
          <p:spPr bwMode="auto">
            <a:xfrm>
              <a:off x="1447800" y="990600"/>
              <a:ext cx="970368" cy="533400"/>
            </a:xfrm>
            <a:prstGeom prst="rect">
              <a:avLst/>
            </a:prstGeom>
            <a:noFill/>
          </p:spPr>
        </p:pic>
        <p:pic>
          <p:nvPicPr>
            <p:cNvPr id="75" name="Picture 11" descr="C:\Documents and Settings\Gaurav.VARUAG\Desktop\ICUP\interfaces\presentation\PICTURES\cxp_logo.jpg"/>
            <p:cNvPicPr>
              <a:picLocks noChangeAspect="1" noChangeArrowheads="1"/>
            </p:cNvPicPr>
            <p:nvPr/>
          </p:nvPicPr>
          <p:blipFill>
            <a:blip r:embed="rId10" cstate="print"/>
            <a:srcRect t="37548" b="16475"/>
            <a:stretch>
              <a:fillRect/>
            </a:stretch>
          </p:blipFill>
          <p:spPr bwMode="auto">
            <a:xfrm>
              <a:off x="228600" y="1295400"/>
              <a:ext cx="1091664" cy="152400"/>
            </a:xfrm>
            <a:prstGeom prst="rect">
              <a:avLst/>
            </a:prstGeom>
            <a:noFill/>
          </p:spPr>
        </p:pic>
      </p:grpSp>
      <p:grpSp>
        <p:nvGrpSpPr>
          <p:cNvPr id="4" name="Group 85"/>
          <p:cNvGrpSpPr/>
          <p:nvPr/>
        </p:nvGrpSpPr>
        <p:grpSpPr>
          <a:xfrm>
            <a:off x="2743200" y="3124200"/>
            <a:ext cx="3886200" cy="1143000"/>
            <a:chOff x="2743200" y="2819400"/>
            <a:chExt cx="3886200" cy="1143000"/>
          </a:xfrm>
        </p:grpSpPr>
        <p:sp>
          <p:nvSpPr>
            <p:cNvPr id="77" name="Oval 76"/>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5"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4953000" y="3352801"/>
              <a:ext cx="411882" cy="411882"/>
            </a:xfrm>
            <a:prstGeom prst="rect">
              <a:avLst/>
            </a:prstGeom>
            <a:noFill/>
          </p:spPr>
        </p:pic>
        <p:pic>
          <p:nvPicPr>
            <p:cNvPr id="16"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5334000" y="3048000"/>
              <a:ext cx="411882" cy="411882"/>
            </a:xfrm>
            <a:prstGeom prst="rect">
              <a:avLst/>
            </a:prstGeom>
            <a:noFill/>
          </p:spPr>
        </p:pic>
        <p:pic>
          <p:nvPicPr>
            <p:cNvPr id="17"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4007718" y="3352801"/>
              <a:ext cx="411882" cy="411882"/>
            </a:xfrm>
            <a:prstGeom prst="rect">
              <a:avLst/>
            </a:prstGeom>
            <a:noFill/>
          </p:spPr>
        </p:pic>
        <p:pic>
          <p:nvPicPr>
            <p:cNvPr id="18"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4495800" y="2971800"/>
              <a:ext cx="411882" cy="411882"/>
            </a:xfrm>
            <a:prstGeom prst="rect">
              <a:avLst/>
            </a:prstGeom>
            <a:noFill/>
          </p:spPr>
        </p:pic>
        <p:pic>
          <p:nvPicPr>
            <p:cNvPr id="19"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3702918" y="2971800"/>
              <a:ext cx="411882" cy="411882"/>
            </a:xfrm>
            <a:prstGeom prst="rect">
              <a:avLst/>
            </a:prstGeom>
            <a:noFill/>
          </p:spPr>
        </p:pic>
        <p:pic>
          <p:nvPicPr>
            <p:cNvPr id="20"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3169518" y="3276600"/>
              <a:ext cx="411882" cy="411882"/>
            </a:xfrm>
            <a:prstGeom prst="rect">
              <a:avLst/>
            </a:prstGeom>
            <a:noFill/>
          </p:spPr>
        </p:pic>
        <p:pic>
          <p:nvPicPr>
            <p:cNvPr id="83"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5791200" y="3352800"/>
              <a:ext cx="411882" cy="411882"/>
            </a:xfrm>
            <a:prstGeom prst="rect">
              <a:avLst/>
            </a:prstGeom>
            <a:noFill/>
          </p:spPr>
        </p:pic>
      </p:grpSp>
      <p:cxnSp>
        <p:nvCxnSpPr>
          <p:cNvPr id="96" name="Straight Arrow Connector 95"/>
          <p:cNvCxnSpPr>
            <a:stCxn id="14" idx="2"/>
            <a:endCxn id="77" idx="0"/>
          </p:cNvCxnSpPr>
          <p:nvPr/>
        </p:nvCxnSpPr>
        <p:spPr bwMode="auto">
          <a:xfrm rot="16200000" flipH="1">
            <a:off x="4534557" y="2972457"/>
            <a:ext cx="278524" cy="2496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nvGrpSpPr>
          <p:cNvPr id="5" name="Group 107"/>
          <p:cNvGrpSpPr/>
          <p:nvPr/>
        </p:nvGrpSpPr>
        <p:grpSpPr>
          <a:xfrm>
            <a:off x="304800" y="5257800"/>
            <a:ext cx="2667000" cy="990600"/>
            <a:chOff x="-1066800" y="3017118"/>
            <a:chExt cx="3886200" cy="1554882"/>
          </a:xfrm>
        </p:grpSpPr>
        <p:grpSp>
          <p:nvGrpSpPr>
            <p:cNvPr id="6" name="Group 98"/>
            <p:cNvGrpSpPr/>
            <p:nvPr/>
          </p:nvGrpSpPr>
          <p:grpSpPr>
            <a:xfrm>
              <a:off x="-1066800" y="3429000"/>
              <a:ext cx="3886200" cy="1143000"/>
              <a:chOff x="2743200" y="2819400"/>
              <a:chExt cx="3886200" cy="1143000"/>
            </a:xfrm>
          </p:grpSpPr>
          <p:sp>
            <p:nvSpPr>
              <p:cNvPr id="100" name="Oval 99"/>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01"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953000" y="3352801"/>
                <a:ext cx="411882" cy="411882"/>
              </a:xfrm>
              <a:prstGeom prst="rect">
                <a:avLst/>
              </a:prstGeom>
              <a:noFill/>
            </p:spPr>
          </p:pic>
          <p:pic>
            <p:nvPicPr>
              <p:cNvPr id="102"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334000" y="3048000"/>
                <a:ext cx="411882" cy="411882"/>
              </a:xfrm>
              <a:prstGeom prst="rect">
                <a:avLst/>
              </a:prstGeom>
              <a:noFill/>
            </p:spPr>
          </p:pic>
          <p:pic>
            <p:nvPicPr>
              <p:cNvPr id="103"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007718" y="3352801"/>
                <a:ext cx="411882" cy="411882"/>
              </a:xfrm>
              <a:prstGeom prst="rect">
                <a:avLst/>
              </a:prstGeom>
              <a:noFill/>
            </p:spPr>
          </p:pic>
          <p:pic>
            <p:nvPicPr>
              <p:cNvPr id="104"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495800" y="2971800"/>
                <a:ext cx="411882" cy="411882"/>
              </a:xfrm>
              <a:prstGeom prst="rect">
                <a:avLst/>
              </a:prstGeom>
              <a:noFill/>
            </p:spPr>
          </p:pic>
          <p:pic>
            <p:nvPicPr>
              <p:cNvPr id="105"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702918" y="2971800"/>
                <a:ext cx="411882" cy="411882"/>
              </a:xfrm>
              <a:prstGeom prst="rect">
                <a:avLst/>
              </a:prstGeom>
              <a:noFill/>
            </p:spPr>
          </p:pic>
          <p:pic>
            <p:nvPicPr>
              <p:cNvPr id="106"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169518" y="3276600"/>
                <a:ext cx="411882" cy="411882"/>
              </a:xfrm>
              <a:prstGeom prst="rect">
                <a:avLst/>
              </a:prstGeom>
              <a:noFill/>
            </p:spPr>
          </p:pic>
          <p:pic>
            <p:nvPicPr>
              <p:cNvPr id="107"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791200" y="3352800"/>
                <a:ext cx="411882" cy="411882"/>
              </a:xfrm>
              <a:prstGeom prst="rect">
                <a:avLst/>
              </a:prstGeom>
              <a:noFill/>
            </p:spPr>
          </p:pic>
        </p:grpSp>
        <p:pic>
          <p:nvPicPr>
            <p:cNvPr id="131" name="Picture 2" descr="C:\Documents and Settings\Gaurav.VARUAG\My Documents\My Pictures\Microsoft Clip Organizer\MCj04316040000[1].png"/>
            <p:cNvPicPr>
              <a:picLocks noChangeAspect="1" noChangeArrowheads="1"/>
            </p:cNvPicPr>
            <p:nvPr/>
          </p:nvPicPr>
          <p:blipFill>
            <a:blip r:embed="rId13" cstate="print"/>
            <a:srcRect/>
            <a:stretch>
              <a:fillRect/>
            </a:stretch>
          </p:blipFill>
          <p:spPr bwMode="auto">
            <a:xfrm>
              <a:off x="654918" y="3017118"/>
              <a:ext cx="564282" cy="564282"/>
            </a:xfrm>
            <a:prstGeom prst="rect">
              <a:avLst/>
            </a:prstGeom>
            <a:noFill/>
          </p:spPr>
        </p:pic>
      </p:grpSp>
      <p:grpSp>
        <p:nvGrpSpPr>
          <p:cNvPr id="7" name="Group 151"/>
          <p:cNvGrpSpPr/>
          <p:nvPr/>
        </p:nvGrpSpPr>
        <p:grpSpPr>
          <a:xfrm>
            <a:off x="3276600" y="5257800"/>
            <a:ext cx="2667000" cy="990600"/>
            <a:chOff x="-1066800" y="3017118"/>
            <a:chExt cx="3886200" cy="1554882"/>
          </a:xfrm>
        </p:grpSpPr>
        <p:grpSp>
          <p:nvGrpSpPr>
            <p:cNvPr id="8" name="Group 98"/>
            <p:cNvGrpSpPr/>
            <p:nvPr/>
          </p:nvGrpSpPr>
          <p:grpSpPr>
            <a:xfrm>
              <a:off x="-1066800" y="3429000"/>
              <a:ext cx="3886200" cy="1143000"/>
              <a:chOff x="2743200" y="2819400"/>
              <a:chExt cx="3886200" cy="1143000"/>
            </a:xfrm>
          </p:grpSpPr>
          <p:sp>
            <p:nvSpPr>
              <p:cNvPr id="157" name="Oval 156"/>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58"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953000" y="3352801"/>
                <a:ext cx="411882" cy="411882"/>
              </a:xfrm>
              <a:prstGeom prst="rect">
                <a:avLst/>
              </a:prstGeom>
              <a:noFill/>
            </p:spPr>
          </p:pic>
          <p:pic>
            <p:nvPicPr>
              <p:cNvPr id="159"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334000" y="3048000"/>
                <a:ext cx="411882" cy="411882"/>
              </a:xfrm>
              <a:prstGeom prst="rect">
                <a:avLst/>
              </a:prstGeom>
              <a:noFill/>
            </p:spPr>
          </p:pic>
          <p:pic>
            <p:nvPicPr>
              <p:cNvPr id="160"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007718" y="3352801"/>
                <a:ext cx="411882" cy="411882"/>
              </a:xfrm>
              <a:prstGeom prst="rect">
                <a:avLst/>
              </a:prstGeom>
              <a:noFill/>
            </p:spPr>
          </p:pic>
          <p:pic>
            <p:nvPicPr>
              <p:cNvPr id="161"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495800" y="2971800"/>
                <a:ext cx="411882" cy="411882"/>
              </a:xfrm>
              <a:prstGeom prst="rect">
                <a:avLst/>
              </a:prstGeom>
              <a:noFill/>
            </p:spPr>
          </p:pic>
          <p:pic>
            <p:nvPicPr>
              <p:cNvPr id="162"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702918" y="2971800"/>
                <a:ext cx="411882" cy="411882"/>
              </a:xfrm>
              <a:prstGeom prst="rect">
                <a:avLst/>
              </a:prstGeom>
              <a:noFill/>
            </p:spPr>
          </p:pic>
          <p:pic>
            <p:nvPicPr>
              <p:cNvPr id="163"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169518" y="3276600"/>
                <a:ext cx="411882" cy="411882"/>
              </a:xfrm>
              <a:prstGeom prst="rect">
                <a:avLst/>
              </a:prstGeom>
              <a:noFill/>
            </p:spPr>
          </p:pic>
          <p:pic>
            <p:nvPicPr>
              <p:cNvPr id="164"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791200" y="3352800"/>
                <a:ext cx="411882" cy="411882"/>
              </a:xfrm>
              <a:prstGeom prst="rect">
                <a:avLst/>
              </a:prstGeom>
              <a:noFill/>
            </p:spPr>
          </p:pic>
        </p:grpSp>
        <p:pic>
          <p:nvPicPr>
            <p:cNvPr id="156" name="Picture 2" descr="C:\Documents and Settings\Gaurav.VARUAG\My Documents\My Pictures\Microsoft Clip Organizer\MCj04316040000[1].png"/>
            <p:cNvPicPr>
              <a:picLocks noChangeAspect="1" noChangeArrowheads="1"/>
            </p:cNvPicPr>
            <p:nvPr/>
          </p:nvPicPr>
          <p:blipFill>
            <a:blip r:embed="rId13" cstate="print"/>
            <a:srcRect/>
            <a:stretch>
              <a:fillRect/>
            </a:stretch>
          </p:blipFill>
          <p:spPr bwMode="auto">
            <a:xfrm>
              <a:off x="654918" y="3017118"/>
              <a:ext cx="564282" cy="564282"/>
            </a:xfrm>
            <a:prstGeom prst="rect">
              <a:avLst/>
            </a:prstGeom>
            <a:noFill/>
          </p:spPr>
        </p:pic>
      </p:grpSp>
      <p:grpSp>
        <p:nvGrpSpPr>
          <p:cNvPr id="9" name="Group 164"/>
          <p:cNvGrpSpPr/>
          <p:nvPr/>
        </p:nvGrpSpPr>
        <p:grpSpPr>
          <a:xfrm>
            <a:off x="6172200" y="5334000"/>
            <a:ext cx="2667000" cy="990600"/>
            <a:chOff x="-1066800" y="3017118"/>
            <a:chExt cx="3886200" cy="1554882"/>
          </a:xfrm>
        </p:grpSpPr>
        <p:grpSp>
          <p:nvGrpSpPr>
            <p:cNvPr id="10" name="Group 98"/>
            <p:cNvGrpSpPr/>
            <p:nvPr/>
          </p:nvGrpSpPr>
          <p:grpSpPr>
            <a:xfrm>
              <a:off x="-1066800" y="3429000"/>
              <a:ext cx="3886200" cy="1143000"/>
              <a:chOff x="2743200" y="2819400"/>
              <a:chExt cx="3886200" cy="1143000"/>
            </a:xfrm>
          </p:grpSpPr>
          <p:sp>
            <p:nvSpPr>
              <p:cNvPr id="168" name="Oval 167"/>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69"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953000" y="3352801"/>
                <a:ext cx="411882" cy="411882"/>
              </a:xfrm>
              <a:prstGeom prst="rect">
                <a:avLst/>
              </a:prstGeom>
              <a:noFill/>
            </p:spPr>
          </p:pic>
          <p:pic>
            <p:nvPicPr>
              <p:cNvPr id="170"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334000" y="3048000"/>
                <a:ext cx="411882" cy="411882"/>
              </a:xfrm>
              <a:prstGeom prst="rect">
                <a:avLst/>
              </a:prstGeom>
              <a:noFill/>
            </p:spPr>
          </p:pic>
          <p:pic>
            <p:nvPicPr>
              <p:cNvPr id="171"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007718" y="3352801"/>
                <a:ext cx="411882" cy="411882"/>
              </a:xfrm>
              <a:prstGeom prst="rect">
                <a:avLst/>
              </a:prstGeom>
              <a:noFill/>
            </p:spPr>
          </p:pic>
          <p:pic>
            <p:nvPicPr>
              <p:cNvPr id="172"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495800" y="2971800"/>
                <a:ext cx="411882" cy="411882"/>
              </a:xfrm>
              <a:prstGeom prst="rect">
                <a:avLst/>
              </a:prstGeom>
              <a:noFill/>
            </p:spPr>
          </p:pic>
          <p:pic>
            <p:nvPicPr>
              <p:cNvPr id="173"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702918" y="2971800"/>
                <a:ext cx="411882" cy="411882"/>
              </a:xfrm>
              <a:prstGeom prst="rect">
                <a:avLst/>
              </a:prstGeom>
              <a:noFill/>
            </p:spPr>
          </p:pic>
          <p:pic>
            <p:nvPicPr>
              <p:cNvPr id="174"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169518" y="3276600"/>
                <a:ext cx="411882" cy="411882"/>
              </a:xfrm>
              <a:prstGeom prst="rect">
                <a:avLst/>
              </a:prstGeom>
              <a:noFill/>
            </p:spPr>
          </p:pic>
          <p:pic>
            <p:nvPicPr>
              <p:cNvPr id="175"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791200" y="3352800"/>
                <a:ext cx="411882" cy="411882"/>
              </a:xfrm>
              <a:prstGeom prst="rect">
                <a:avLst/>
              </a:prstGeom>
              <a:noFill/>
            </p:spPr>
          </p:pic>
        </p:grpSp>
        <p:pic>
          <p:nvPicPr>
            <p:cNvPr id="167" name="Picture 2" descr="C:\Documents and Settings\Gaurav.VARUAG\My Documents\My Pictures\Microsoft Clip Organizer\MCj04316040000[1].png"/>
            <p:cNvPicPr>
              <a:picLocks noChangeAspect="1" noChangeArrowheads="1"/>
            </p:cNvPicPr>
            <p:nvPr/>
          </p:nvPicPr>
          <p:blipFill>
            <a:blip r:embed="rId13" cstate="print"/>
            <a:srcRect/>
            <a:stretch>
              <a:fillRect/>
            </a:stretch>
          </p:blipFill>
          <p:spPr bwMode="auto">
            <a:xfrm>
              <a:off x="654918" y="3017118"/>
              <a:ext cx="564282" cy="564282"/>
            </a:xfrm>
            <a:prstGeom prst="rect">
              <a:avLst/>
            </a:prstGeom>
            <a:noFill/>
          </p:spPr>
        </p:pic>
      </p:grpSp>
      <p:cxnSp>
        <p:nvCxnSpPr>
          <p:cNvPr id="177" name="Straight Arrow Connector 176"/>
          <p:cNvCxnSpPr>
            <a:endCxn id="76" idx="0"/>
          </p:cNvCxnSpPr>
          <p:nvPr/>
        </p:nvCxnSpPr>
        <p:spPr bwMode="auto">
          <a:xfrm rot="5400000">
            <a:off x="4491203" y="849367"/>
            <a:ext cx="260131" cy="223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a:endCxn id="14" idx="0"/>
          </p:cNvCxnSpPr>
          <p:nvPr/>
        </p:nvCxnSpPr>
        <p:spPr bwMode="auto">
          <a:xfrm rot="16200000" flipH="1">
            <a:off x="4502372" y="1898433"/>
            <a:ext cx="304797" cy="1313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1" name="Straight Arrow Connector 190"/>
          <p:cNvCxnSpPr>
            <a:stCxn id="77" idx="3"/>
            <a:endCxn id="131" idx="0"/>
          </p:cNvCxnSpPr>
          <p:nvPr/>
        </p:nvCxnSpPr>
        <p:spPr bwMode="auto">
          <a:xfrm rot="5400000">
            <a:off x="1917165" y="3862644"/>
            <a:ext cx="1157988" cy="163232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a:stCxn id="77" idx="5"/>
            <a:endCxn id="167" idx="0"/>
          </p:cNvCxnSpPr>
          <p:nvPr/>
        </p:nvCxnSpPr>
        <p:spPr bwMode="auto">
          <a:xfrm rot="16200000" flipH="1">
            <a:off x="6186744" y="3973347"/>
            <a:ext cx="1234188" cy="1487118"/>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a:stCxn id="77" idx="4"/>
            <a:endCxn id="156" idx="0"/>
          </p:cNvCxnSpPr>
          <p:nvPr/>
        </p:nvCxnSpPr>
        <p:spPr bwMode="auto">
          <a:xfrm rot="5400000">
            <a:off x="4173749" y="4745249"/>
            <a:ext cx="990600" cy="34503"/>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grpSp>
        <p:nvGrpSpPr>
          <p:cNvPr id="93" name="Group 97"/>
          <p:cNvGrpSpPr/>
          <p:nvPr/>
        </p:nvGrpSpPr>
        <p:grpSpPr>
          <a:xfrm>
            <a:off x="228600" y="990600"/>
            <a:ext cx="8763000" cy="762000"/>
            <a:chOff x="152400" y="990600"/>
            <a:chExt cx="8915400" cy="762000"/>
          </a:xfrm>
        </p:grpSpPr>
        <p:sp>
          <p:nvSpPr>
            <p:cNvPr id="94" name="Rounded Rectangle 93"/>
            <p:cNvSpPr/>
            <p:nvPr/>
          </p:nvSpPr>
          <p:spPr bwMode="auto">
            <a:xfrm>
              <a:off x="152400" y="990600"/>
              <a:ext cx="8915400" cy="762000"/>
            </a:xfrm>
            <a:prstGeom prst="roundRect">
              <a:avLst/>
            </a:prstGeom>
            <a:solidFill>
              <a:schemeClr val="tx1">
                <a:alpha val="95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pic>
          <p:nvPicPr>
            <p:cNvPr id="95" name="Picture 2" descr="C:\Documents and Settings\Gaurav.VARUAG\Desktop\ICUP\interfaces\presentation\PICTURES\vista_logo.png"/>
            <p:cNvPicPr>
              <a:picLocks noChangeAspect="1" noChangeArrowheads="1"/>
            </p:cNvPicPr>
            <p:nvPr/>
          </p:nvPicPr>
          <p:blipFill>
            <a:blip r:embed="rId4" cstate="print"/>
            <a:srcRect/>
            <a:stretch>
              <a:fillRect/>
            </a:stretch>
          </p:blipFill>
          <p:spPr bwMode="auto">
            <a:xfrm>
              <a:off x="3456379" y="1066800"/>
              <a:ext cx="582221" cy="620345"/>
            </a:xfrm>
            <a:prstGeom prst="rect">
              <a:avLst/>
            </a:prstGeom>
            <a:ln>
              <a:noFill/>
            </a:ln>
            <a:effectLst>
              <a:outerShdw blurRad="292100" dist="139700" dir="2700000" algn="tl" rotWithShape="0">
                <a:srgbClr val="333333">
                  <a:alpha val="65000"/>
                </a:srgbClr>
              </a:outerShdw>
            </a:effectLst>
          </p:spPr>
        </p:pic>
        <p:pic>
          <p:nvPicPr>
            <p:cNvPr id="97" name="Picture 4" descr="C:\Documents and Settings\Gaurav.VARUAG\Desktop\ICUP\interfaces\presentation\PICTURES\images copy.png"/>
            <p:cNvPicPr>
              <a:picLocks noChangeAspect="1" noChangeArrowheads="1"/>
            </p:cNvPicPr>
            <p:nvPr/>
          </p:nvPicPr>
          <p:blipFill>
            <a:blip r:embed="rId5"/>
            <a:srcRect/>
            <a:stretch>
              <a:fillRect/>
            </a:stretch>
          </p:blipFill>
          <p:spPr bwMode="auto">
            <a:xfrm>
              <a:off x="5791200" y="1152059"/>
              <a:ext cx="835595" cy="524341"/>
            </a:xfrm>
            <a:prstGeom prst="rect">
              <a:avLst/>
            </a:prstGeom>
            <a:ln>
              <a:noFill/>
            </a:ln>
            <a:effectLst>
              <a:outerShdw blurRad="292100" dist="139700" dir="2700000" algn="tl" rotWithShape="0">
                <a:srgbClr val="333333">
                  <a:alpha val="65000"/>
                </a:srgbClr>
              </a:outerShdw>
            </a:effectLst>
          </p:spPr>
        </p:pic>
        <p:pic>
          <p:nvPicPr>
            <p:cNvPr id="98" name="Picture 5" descr="C:\Documents and Settings\Gaurav.VARUAG\Desktop\ICUP\interfaces\presentation\PICTURES\180px-Microsoft_Windows_Mobile_logo copy.png"/>
            <p:cNvPicPr>
              <a:picLocks noChangeAspect="1" noChangeArrowheads="1"/>
            </p:cNvPicPr>
            <p:nvPr/>
          </p:nvPicPr>
          <p:blipFill>
            <a:blip r:embed="rId6" cstate="print"/>
            <a:srcRect/>
            <a:stretch>
              <a:fillRect/>
            </a:stretch>
          </p:blipFill>
          <p:spPr bwMode="auto">
            <a:xfrm>
              <a:off x="4239221" y="1122947"/>
              <a:ext cx="561379" cy="553453"/>
            </a:xfrm>
            <a:prstGeom prst="rect">
              <a:avLst/>
            </a:prstGeom>
            <a:ln>
              <a:noFill/>
            </a:ln>
            <a:effectLst>
              <a:outerShdw blurRad="292100" dist="139700" dir="2700000" algn="tl" rotWithShape="0">
                <a:srgbClr val="333333">
                  <a:alpha val="65000"/>
                </a:srgbClr>
              </a:outerShdw>
            </a:effectLst>
          </p:spPr>
          <p:style>
            <a:lnRef idx="2">
              <a:schemeClr val="accent2"/>
            </a:lnRef>
            <a:fillRef idx="1">
              <a:schemeClr val="lt1"/>
            </a:fillRef>
            <a:effectRef idx="0">
              <a:schemeClr val="accent2"/>
            </a:effectRef>
            <a:fontRef idx="minor">
              <a:schemeClr val="dk1"/>
            </a:fontRef>
          </p:style>
        </p:pic>
        <p:pic>
          <p:nvPicPr>
            <p:cNvPr id="99" name="Picture 6" descr="C:\Documents and Settings\Gaurav.VARUAG\Desktop\ICUP\interfaces\presentation\PICTURES\windows-vista-logo-1_qjgenth.jpg"/>
            <p:cNvPicPr>
              <a:picLocks noChangeAspect="1" noChangeArrowheads="1"/>
            </p:cNvPicPr>
            <p:nvPr/>
          </p:nvPicPr>
          <p:blipFill>
            <a:blip r:embed="rId7"/>
            <a:srcRect/>
            <a:stretch>
              <a:fillRect/>
            </a:stretch>
          </p:blipFill>
          <p:spPr bwMode="auto">
            <a:xfrm>
              <a:off x="5003397" y="1116843"/>
              <a:ext cx="711603" cy="559557"/>
            </a:xfrm>
            <a:prstGeom prst="rect">
              <a:avLst/>
            </a:prstGeom>
            <a:ln>
              <a:noFill/>
            </a:ln>
            <a:effectLst>
              <a:outerShdw blurRad="292100" dist="139700" dir="2700000" algn="tl" rotWithShape="0">
                <a:srgbClr val="333333">
                  <a:alpha val="65000"/>
                </a:srgbClr>
              </a:outerShdw>
            </a:effectLst>
          </p:spPr>
        </p:pic>
        <p:pic>
          <p:nvPicPr>
            <p:cNvPr id="108" name="Picture 7" descr="C:\Documents and Settings\Gaurav.VARUAG\Desktop\ICUP\interfaces\presentation\PICTURES\Noi-detalii-despre-Internet-Explorer-7-0-2 copy.png"/>
            <p:cNvPicPr>
              <a:picLocks noChangeAspect="1" noChangeArrowheads="1"/>
            </p:cNvPicPr>
            <p:nvPr/>
          </p:nvPicPr>
          <p:blipFill>
            <a:blip r:embed="rId8" cstate="print"/>
            <a:srcRect/>
            <a:stretch>
              <a:fillRect/>
            </a:stretch>
          </p:blipFill>
          <p:spPr bwMode="auto">
            <a:xfrm>
              <a:off x="6744488" y="990600"/>
              <a:ext cx="646912" cy="691816"/>
            </a:xfrm>
            <a:prstGeom prst="rect">
              <a:avLst/>
            </a:prstGeom>
            <a:ln>
              <a:noFill/>
            </a:ln>
            <a:effectLst>
              <a:outerShdw blurRad="292100" dist="139700" dir="2700000" algn="tl" rotWithShape="0">
                <a:srgbClr val="333333">
                  <a:alpha val="65000"/>
                </a:srgbClr>
              </a:outerShdw>
            </a:effectLst>
          </p:spPr>
        </p:pic>
        <p:sp>
          <p:nvSpPr>
            <p:cNvPr id="109" name="TextBox 108"/>
            <p:cNvSpPr txBox="1"/>
            <p:nvPr/>
          </p:nvSpPr>
          <p:spPr>
            <a:xfrm>
              <a:off x="7391400" y="1143000"/>
              <a:ext cx="1394934" cy="276999"/>
            </a:xfrm>
            <a:prstGeom prst="rect">
              <a:avLst/>
            </a:prstGeom>
            <a:noFill/>
          </p:spPr>
          <p:txBody>
            <a:bodyPr wrap="none" rtlCol="0">
              <a:spAutoFit/>
            </a:bodyPr>
            <a:lstStyle/>
            <a:p>
              <a:r>
                <a:rPr lang="en-US" sz="1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mj-lt"/>
                </a:rPr>
                <a:t>eduGRID</a:t>
              </a:r>
              <a:r>
                <a:rPr lang="en-US" sz="1200" dirty="0" smtClean="0">
                  <a:latin typeface="+mj-lt"/>
                </a:rPr>
                <a:t> site</a:t>
              </a:r>
              <a:endParaRPr lang="en-US" sz="1200" dirty="0">
                <a:latin typeface="+mj-lt"/>
              </a:endParaRPr>
            </a:p>
          </p:txBody>
        </p:sp>
        <p:sp>
          <p:nvSpPr>
            <p:cNvPr id="110" name="TextBox 109"/>
            <p:cNvSpPr txBox="1"/>
            <p:nvPr/>
          </p:nvSpPr>
          <p:spPr>
            <a:xfrm>
              <a:off x="7381750" y="1371600"/>
              <a:ext cx="1513556" cy="276999"/>
            </a:xfrm>
            <a:prstGeom prst="rect">
              <a:avLst/>
            </a:prstGeom>
            <a:noFill/>
          </p:spPr>
          <p:txBody>
            <a:bodyPr wrap="none" rtlCol="0">
              <a:spAutoFit/>
            </a:bodyPr>
            <a:lstStyle/>
            <a:p>
              <a:r>
                <a:rPr lang="en-US" sz="1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mj-lt"/>
                </a:rPr>
                <a:t>eduGRID</a:t>
              </a:r>
              <a:r>
                <a:rPr lang="en-US" sz="1200" dirty="0" smtClean="0">
                  <a:latin typeface="+mj-lt"/>
                </a:rPr>
                <a:t> client</a:t>
              </a:r>
              <a:endParaRPr lang="en-US" sz="1200" dirty="0">
                <a:latin typeface="+mj-lt"/>
              </a:endParaRPr>
            </a:p>
          </p:txBody>
        </p:sp>
        <p:sp>
          <p:nvSpPr>
            <p:cNvPr id="111" name="TextBox 110"/>
            <p:cNvSpPr txBox="1"/>
            <p:nvPr/>
          </p:nvSpPr>
          <p:spPr>
            <a:xfrm>
              <a:off x="2511815" y="1247001"/>
              <a:ext cx="84098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smtClean="0">
                  <a:latin typeface="+mj-lt"/>
                </a:rPr>
                <a:t>BizTalk</a:t>
              </a:r>
              <a:endParaRPr lang="en-US" b="1" dirty="0">
                <a:latin typeface="+mj-lt"/>
              </a:endParaRPr>
            </a:p>
          </p:txBody>
        </p:sp>
        <p:pic>
          <p:nvPicPr>
            <p:cNvPr id="112" name="Picture 10" descr="C:\Documents and Settings\Gaurav.VARUAG\Desktop\ICUP\interfaces\presentation\PICTURES\office.png"/>
            <p:cNvPicPr>
              <a:picLocks noChangeAspect="1" noChangeArrowheads="1"/>
            </p:cNvPicPr>
            <p:nvPr/>
          </p:nvPicPr>
          <p:blipFill>
            <a:blip r:embed="rId9" cstate="print"/>
            <a:srcRect r="6250" b="26219"/>
            <a:stretch>
              <a:fillRect/>
            </a:stretch>
          </p:blipFill>
          <p:spPr bwMode="auto">
            <a:xfrm>
              <a:off x="1447800" y="990600"/>
              <a:ext cx="970368" cy="533400"/>
            </a:xfrm>
            <a:prstGeom prst="rect">
              <a:avLst/>
            </a:prstGeom>
            <a:noFill/>
          </p:spPr>
        </p:pic>
        <p:pic>
          <p:nvPicPr>
            <p:cNvPr id="113" name="Picture 11" descr="C:\Documents and Settings\Gaurav.VARUAG\Desktop\ICUP\interfaces\presentation\PICTURES\cxp_logo.jpg"/>
            <p:cNvPicPr>
              <a:picLocks noChangeAspect="1" noChangeArrowheads="1"/>
            </p:cNvPicPr>
            <p:nvPr/>
          </p:nvPicPr>
          <p:blipFill>
            <a:blip r:embed="rId10" cstate="print"/>
            <a:srcRect t="37548" b="16475"/>
            <a:stretch>
              <a:fillRect/>
            </a:stretch>
          </p:blipFill>
          <p:spPr bwMode="auto">
            <a:xfrm>
              <a:off x="228600" y="1295400"/>
              <a:ext cx="1091664" cy="152400"/>
            </a:xfrm>
            <a:prstGeom prst="rect">
              <a:avLst/>
            </a:prstGeom>
            <a:noFill/>
          </p:spPr>
        </p:pic>
      </p:grpSp>
      <p:pic>
        <p:nvPicPr>
          <p:cNvPr id="132" name="Picture 2" descr="C:\Documents and Settings\Gaurav.VARUAG\Desktop\ICUP\interfaces\presentation\PICTURES\pointer_hand.jpg"/>
          <p:cNvPicPr>
            <a:picLocks noChangeAspect="1" noChangeArrowheads="1"/>
          </p:cNvPicPr>
          <p:nvPr/>
        </p:nvPicPr>
        <p:blipFill>
          <a:blip r:embed="rId14"/>
          <a:srcRect l="11612" t="11447" r="12599" b="11184"/>
          <a:stretch>
            <a:fillRect/>
          </a:stretch>
        </p:blipFill>
        <p:spPr bwMode="auto">
          <a:xfrm>
            <a:off x="152400" y="6264275"/>
            <a:ext cx="506963" cy="517525"/>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000"/>
                                        <p:tgtEl>
                                          <p:spTgt spid="93"/>
                                        </p:tgtEl>
                                      </p:cBhvr>
                                    </p:animEffect>
                                  </p:childTnLst>
                                </p:cTn>
                              </p:par>
                            </p:childTnLst>
                          </p:cTn>
                        </p:par>
                        <p:par>
                          <p:cTn id="8" fill="hold">
                            <p:stCondLst>
                              <p:cond delay="2000"/>
                            </p:stCondLst>
                            <p:childTnLst>
                              <p:par>
                                <p:cTn id="9" presetID="10" presetClass="exit" presetSubtype="0" fill="hold" nodeType="afterEffect">
                                  <p:stCondLst>
                                    <p:cond delay="0"/>
                                  </p:stCondLst>
                                  <p:childTnLst>
                                    <p:animEffect transition="out" filter="fade">
                                      <p:cBhvr>
                                        <p:cTn id="10" dur="2000"/>
                                        <p:tgtEl>
                                          <p:spTgt spid="93"/>
                                        </p:tgtEl>
                                      </p:cBhvr>
                                    </p:animEffect>
                                    <p:set>
                                      <p:cBhvr>
                                        <p:cTn id="11" dur="1" fill="hold">
                                          <p:stCondLst>
                                            <p:cond delay="1999"/>
                                          </p:stCondLst>
                                        </p:cTn>
                                        <p:tgtEl>
                                          <p:spTgt spid="93"/>
                                        </p:tgtEl>
                                        <p:attrNameLst>
                                          <p:attrName>style.visibility</p:attrName>
                                        </p:attrNameLst>
                                      </p:cBhvr>
                                      <p:to>
                                        <p:strVal val="hidden"/>
                                      </p:to>
                                    </p:se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2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bwMode="auto">
          <a:xfrm>
            <a:off x="152400" y="1905000"/>
            <a:ext cx="8915400" cy="4724400"/>
          </a:xfrm>
          <a:prstGeom prst="roundRect">
            <a:avLst/>
          </a:prstGeom>
          <a:solidFill>
            <a:schemeClr val="bg2">
              <a:alpha val="8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
        <p:nvSpPr>
          <p:cNvPr id="214" name="TextBox 213"/>
          <p:cNvSpPr txBox="1"/>
          <p:nvPr/>
        </p:nvSpPr>
        <p:spPr>
          <a:xfrm>
            <a:off x="6629400" y="3505200"/>
            <a:ext cx="2286000" cy="338554"/>
          </a:xfrm>
          <a:prstGeom prst="rect">
            <a:avLst/>
          </a:prstGeom>
          <a:noFill/>
        </p:spPr>
        <p:txBody>
          <a:bodyPr wrap="square" rtlCol="0">
            <a:spAutoFit/>
          </a:bodyPr>
          <a:lstStyle/>
          <a:p>
            <a:r>
              <a:rPr lang="en-US" sz="1600" dirty="0" smtClean="0">
                <a:latin typeface="+mj-lt"/>
              </a:rPr>
              <a:t>Generic Executor Pool</a:t>
            </a:r>
            <a:endParaRPr lang="en-US" sz="1600" dirty="0">
              <a:latin typeface="+mj-lt"/>
            </a:endParaRPr>
          </a:p>
        </p:txBody>
      </p:sp>
      <p:sp>
        <p:nvSpPr>
          <p:cNvPr id="215" name="TextBox 214"/>
          <p:cNvSpPr txBox="1"/>
          <p:nvPr/>
        </p:nvSpPr>
        <p:spPr>
          <a:xfrm>
            <a:off x="3352800" y="6318647"/>
            <a:ext cx="3200400" cy="615553"/>
          </a:xfrm>
          <a:prstGeom prst="rect">
            <a:avLst/>
          </a:prstGeom>
          <a:noFill/>
        </p:spPr>
        <p:txBody>
          <a:bodyPr wrap="square" rtlCol="0">
            <a:spAutoFit/>
          </a:bodyPr>
          <a:lstStyle/>
          <a:p>
            <a:r>
              <a:rPr lang="en-US" sz="1600" dirty="0" smtClean="0">
                <a:latin typeface="+mj-lt"/>
              </a:rPr>
              <a:t>Specialized Executor Pool</a:t>
            </a:r>
          </a:p>
          <a:p>
            <a:endParaRPr lang="en-US" dirty="0">
              <a:latin typeface="+mj-lt"/>
            </a:endParaRPr>
          </a:p>
        </p:txBody>
      </p:sp>
      <p:pic>
        <p:nvPicPr>
          <p:cNvPr id="14" name="Picture 2" descr="C:\Documents and Settings\Gaurav.VARUAG\My Documents\My Pictures\Microsoft Clip Organizer\MCj04316040000[1].png"/>
          <p:cNvPicPr>
            <a:picLocks noChangeAspect="1" noChangeArrowheads="1"/>
          </p:cNvPicPr>
          <p:nvPr/>
        </p:nvPicPr>
        <p:blipFill>
          <a:blip r:embed="rId2"/>
          <a:srcRect/>
          <a:stretch>
            <a:fillRect/>
          </a:stretch>
        </p:blipFill>
        <p:spPr bwMode="auto">
          <a:xfrm>
            <a:off x="4267200" y="2057400"/>
            <a:ext cx="788276" cy="788276"/>
          </a:xfrm>
          <a:prstGeom prst="rect">
            <a:avLst/>
          </a:prstGeom>
          <a:noFill/>
        </p:spPr>
      </p:pic>
      <p:grpSp>
        <p:nvGrpSpPr>
          <p:cNvPr id="2" name="Group 143"/>
          <p:cNvGrpSpPr/>
          <p:nvPr/>
        </p:nvGrpSpPr>
        <p:grpSpPr>
          <a:xfrm>
            <a:off x="4343400" y="107732"/>
            <a:ext cx="1303277" cy="578068"/>
            <a:chOff x="556260" y="228600"/>
            <a:chExt cx="1889750" cy="838198"/>
          </a:xfrm>
        </p:grpSpPr>
        <p:pic>
          <p:nvPicPr>
            <p:cNvPr id="2051" name="Picture 3" descr="C:\Documents and Settings\Gaurav.VARUAG\Desktop\ICUP\interfaces\presentation\PICTURES\Windows Live Messenger\PGN\01.png"/>
            <p:cNvPicPr>
              <a:picLocks noChangeAspect="1" noChangeArrowheads="1"/>
            </p:cNvPicPr>
            <p:nvPr/>
          </p:nvPicPr>
          <p:blipFill>
            <a:blip r:embed="rId3"/>
            <a:srcRect/>
            <a:stretch>
              <a:fillRect/>
            </a:stretch>
          </p:blipFill>
          <p:spPr bwMode="auto">
            <a:xfrm>
              <a:off x="556260" y="228600"/>
              <a:ext cx="838199" cy="838198"/>
            </a:xfrm>
            <a:prstGeom prst="rect">
              <a:avLst/>
            </a:prstGeom>
            <a:noFill/>
          </p:spPr>
        </p:pic>
        <p:sp>
          <p:nvSpPr>
            <p:cNvPr id="143" name="TextBox 142"/>
            <p:cNvSpPr txBox="1"/>
            <p:nvPr/>
          </p:nvSpPr>
          <p:spPr>
            <a:xfrm>
              <a:off x="1550669" y="400637"/>
              <a:ext cx="895341" cy="490903"/>
            </a:xfrm>
            <a:prstGeom prst="rect">
              <a:avLst/>
            </a:prstGeom>
            <a:noFill/>
          </p:spPr>
          <p:txBody>
            <a:bodyPr wrap="none" rtlCol="0">
              <a:spAutoFit/>
            </a:bodyPr>
            <a:lstStyle/>
            <a:p>
              <a:r>
                <a:rPr lang="en-US" sz="1600" dirty="0" smtClean="0">
                  <a:latin typeface="+mj-lt"/>
                </a:rPr>
                <a:t>User</a:t>
              </a:r>
              <a:endParaRPr lang="en-US" sz="1600" dirty="0">
                <a:latin typeface="+mj-lt"/>
              </a:endParaRPr>
            </a:p>
          </p:txBody>
        </p:sp>
      </p:grpSp>
      <p:sp>
        <p:nvSpPr>
          <p:cNvPr id="151" name="TextBox 150"/>
          <p:cNvSpPr txBox="1"/>
          <p:nvPr/>
        </p:nvSpPr>
        <p:spPr>
          <a:xfrm>
            <a:off x="5105400" y="1981200"/>
            <a:ext cx="1371600" cy="338554"/>
          </a:xfrm>
          <a:prstGeom prst="rect">
            <a:avLst/>
          </a:prstGeom>
          <a:noFill/>
        </p:spPr>
        <p:txBody>
          <a:bodyPr wrap="square" rtlCol="0">
            <a:spAutoFit/>
          </a:bodyPr>
          <a:lstStyle/>
          <a:p>
            <a:r>
              <a:rPr lang="en-US" sz="1600" dirty="0" smtClean="0">
                <a:latin typeface="+mj-lt"/>
              </a:rPr>
              <a:t>Manager</a:t>
            </a:r>
            <a:endParaRPr lang="en-US" sz="1600" dirty="0">
              <a:latin typeface="+mj-lt"/>
            </a:endParaRPr>
          </a:p>
        </p:txBody>
      </p:sp>
      <p:sp>
        <p:nvSpPr>
          <p:cNvPr id="63" name="Rectangle 62"/>
          <p:cNvSpPr/>
          <p:nvPr/>
        </p:nvSpPr>
        <p:spPr>
          <a:xfrm>
            <a:off x="1440374" y="2967335"/>
            <a:ext cx="99852" cy="923330"/>
          </a:xfrm>
          <a:prstGeom prst="rect">
            <a:avLst/>
          </a:prstGeom>
          <a:noFill/>
        </p:spPr>
        <p:txBody>
          <a:bodyPr wrap="square" lIns="91440" tIns="45720" rIns="91440" bIns="45720">
            <a:spAutoFit/>
          </a:bodyPr>
          <a:lstStyle/>
          <a:p>
            <a:pPr algn="ct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lt"/>
            </a:endParaRPr>
          </a:p>
        </p:txBody>
      </p:sp>
      <p:grpSp>
        <p:nvGrpSpPr>
          <p:cNvPr id="3" name="Group 97"/>
          <p:cNvGrpSpPr/>
          <p:nvPr/>
        </p:nvGrpSpPr>
        <p:grpSpPr>
          <a:xfrm>
            <a:off x="228600" y="990600"/>
            <a:ext cx="8763000" cy="762000"/>
            <a:chOff x="152400" y="990600"/>
            <a:chExt cx="8915400" cy="762000"/>
          </a:xfrm>
        </p:grpSpPr>
        <p:sp>
          <p:nvSpPr>
            <p:cNvPr id="76" name="Rounded Rectangle 75"/>
            <p:cNvSpPr/>
            <p:nvPr/>
          </p:nvSpPr>
          <p:spPr bwMode="auto">
            <a:xfrm>
              <a:off x="152400" y="990600"/>
              <a:ext cx="8915400" cy="762000"/>
            </a:xfrm>
            <a:prstGeom prst="roundRect">
              <a:avLst/>
            </a:prstGeom>
            <a:solidFill>
              <a:schemeClr val="dk1">
                <a:alpha val="63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pic>
          <p:nvPicPr>
            <p:cNvPr id="64" name="Picture 2" descr="C:\Documents and Settings\Gaurav.VARUAG\Desktop\ICUP\interfaces\presentation\PICTURES\vista_logo.png"/>
            <p:cNvPicPr>
              <a:picLocks noChangeAspect="1" noChangeArrowheads="1"/>
            </p:cNvPicPr>
            <p:nvPr/>
          </p:nvPicPr>
          <p:blipFill>
            <a:blip r:embed="rId4" cstate="print"/>
            <a:srcRect/>
            <a:stretch>
              <a:fillRect/>
            </a:stretch>
          </p:blipFill>
          <p:spPr bwMode="auto">
            <a:xfrm>
              <a:off x="3456379" y="1066800"/>
              <a:ext cx="582221" cy="620345"/>
            </a:xfrm>
            <a:prstGeom prst="rect">
              <a:avLst/>
            </a:prstGeom>
            <a:ln>
              <a:noFill/>
            </a:ln>
            <a:effectLst>
              <a:outerShdw blurRad="292100" dist="139700" dir="2700000" algn="tl" rotWithShape="0">
                <a:srgbClr val="333333">
                  <a:alpha val="65000"/>
                </a:srgbClr>
              </a:outerShdw>
            </a:effectLst>
          </p:spPr>
        </p:pic>
        <p:pic>
          <p:nvPicPr>
            <p:cNvPr id="65" name="Picture 4" descr="C:\Documents and Settings\Gaurav.VARUAG\Desktop\ICUP\interfaces\presentation\PICTURES\images copy.png"/>
            <p:cNvPicPr>
              <a:picLocks noChangeAspect="1" noChangeArrowheads="1"/>
            </p:cNvPicPr>
            <p:nvPr/>
          </p:nvPicPr>
          <p:blipFill>
            <a:blip r:embed="rId5"/>
            <a:srcRect/>
            <a:stretch>
              <a:fillRect/>
            </a:stretch>
          </p:blipFill>
          <p:spPr bwMode="auto">
            <a:xfrm>
              <a:off x="5791200" y="1152059"/>
              <a:ext cx="835595" cy="524341"/>
            </a:xfrm>
            <a:prstGeom prst="rect">
              <a:avLst/>
            </a:prstGeom>
            <a:ln>
              <a:noFill/>
            </a:ln>
            <a:effectLst>
              <a:outerShdw blurRad="292100" dist="139700" dir="2700000" algn="tl" rotWithShape="0">
                <a:srgbClr val="333333">
                  <a:alpha val="65000"/>
                </a:srgbClr>
              </a:outerShdw>
            </a:effectLst>
          </p:spPr>
        </p:pic>
        <p:pic>
          <p:nvPicPr>
            <p:cNvPr id="66" name="Picture 5" descr="C:\Documents and Settings\Gaurav.VARUAG\Desktop\ICUP\interfaces\presentation\PICTURES\180px-Microsoft_Windows_Mobile_logo copy.png"/>
            <p:cNvPicPr>
              <a:picLocks noChangeAspect="1" noChangeArrowheads="1"/>
            </p:cNvPicPr>
            <p:nvPr/>
          </p:nvPicPr>
          <p:blipFill>
            <a:blip r:embed="rId6" cstate="print"/>
            <a:srcRect/>
            <a:stretch>
              <a:fillRect/>
            </a:stretch>
          </p:blipFill>
          <p:spPr bwMode="auto">
            <a:xfrm>
              <a:off x="4239221" y="1122947"/>
              <a:ext cx="561379" cy="553453"/>
            </a:xfrm>
            <a:prstGeom prst="rect">
              <a:avLst/>
            </a:prstGeom>
            <a:ln>
              <a:noFill/>
            </a:ln>
            <a:effectLst>
              <a:outerShdw blurRad="292100" dist="139700" dir="2700000" algn="tl" rotWithShape="0">
                <a:srgbClr val="333333">
                  <a:alpha val="65000"/>
                </a:srgbClr>
              </a:outerShdw>
            </a:effectLst>
          </p:spPr>
          <p:style>
            <a:lnRef idx="2">
              <a:schemeClr val="accent2"/>
            </a:lnRef>
            <a:fillRef idx="1">
              <a:schemeClr val="lt1"/>
            </a:fillRef>
            <a:effectRef idx="0">
              <a:schemeClr val="accent2"/>
            </a:effectRef>
            <a:fontRef idx="minor">
              <a:schemeClr val="dk1"/>
            </a:fontRef>
          </p:style>
        </p:pic>
        <p:pic>
          <p:nvPicPr>
            <p:cNvPr id="67" name="Picture 6" descr="C:\Documents and Settings\Gaurav.VARUAG\Desktop\ICUP\interfaces\presentation\PICTURES\windows-vista-logo-1_qjgenth.jpg"/>
            <p:cNvPicPr>
              <a:picLocks noChangeAspect="1" noChangeArrowheads="1"/>
            </p:cNvPicPr>
            <p:nvPr/>
          </p:nvPicPr>
          <p:blipFill>
            <a:blip r:embed="rId7"/>
            <a:srcRect/>
            <a:stretch>
              <a:fillRect/>
            </a:stretch>
          </p:blipFill>
          <p:spPr bwMode="auto">
            <a:xfrm>
              <a:off x="5003397" y="1116843"/>
              <a:ext cx="711603" cy="559557"/>
            </a:xfrm>
            <a:prstGeom prst="rect">
              <a:avLst/>
            </a:prstGeom>
            <a:ln>
              <a:noFill/>
            </a:ln>
            <a:effectLst>
              <a:outerShdw blurRad="292100" dist="139700" dir="2700000" algn="tl" rotWithShape="0">
                <a:srgbClr val="333333">
                  <a:alpha val="65000"/>
                </a:srgbClr>
              </a:outerShdw>
            </a:effectLst>
          </p:spPr>
        </p:pic>
        <p:pic>
          <p:nvPicPr>
            <p:cNvPr id="68" name="Picture 7" descr="C:\Documents and Settings\Gaurav.VARUAG\Desktop\ICUP\interfaces\presentation\PICTURES\Noi-detalii-despre-Internet-Explorer-7-0-2 copy.png"/>
            <p:cNvPicPr>
              <a:picLocks noChangeAspect="1" noChangeArrowheads="1"/>
            </p:cNvPicPr>
            <p:nvPr/>
          </p:nvPicPr>
          <p:blipFill>
            <a:blip r:embed="rId8" cstate="print"/>
            <a:srcRect/>
            <a:stretch>
              <a:fillRect/>
            </a:stretch>
          </p:blipFill>
          <p:spPr bwMode="auto">
            <a:xfrm>
              <a:off x="6744488" y="990600"/>
              <a:ext cx="646912" cy="691816"/>
            </a:xfrm>
            <a:prstGeom prst="rect">
              <a:avLst/>
            </a:prstGeom>
            <a:ln>
              <a:noFill/>
            </a:ln>
            <a:effectLst>
              <a:outerShdw blurRad="292100" dist="139700" dir="2700000" algn="tl" rotWithShape="0">
                <a:srgbClr val="333333">
                  <a:alpha val="65000"/>
                </a:srgbClr>
              </a:outerShdw>
            </a:effectLst>
          </p:spPr>
        </p:pic>
        <p:sp>
          <p:nvSpPr>
            <p:cNvPr id="69" name="TextBox 68"/>
            <p:cNvSpPr txBox="1"/>
            <p:nvPr/>
          </p:nvSpPr>
          <p:spPr>
            <a:xfrm>
              <a:off x="7391400" y="1143000"/>
              <a:ext cx="1394934" cy="276999"/>
            </a:xfrm>
            <a:prstGeom prst="rect">
              <a:avLst/>
            </a:prstGeom>
            <a:noFill/>
          </p:spPr>
          <p:txBody>
            <a:bodyPr wrap="none" rtlCol="0">
              <a:spAutoFit/>
            </a:bodyPr>
            <a:lstStyle/>
            <a:p>
              <a:r>
                <a:rPr lang="en-US" sz="1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mj-lt"/>
                </a:rPr>
                <a:t>eduGRID</a:t>
              </a:r>
              <a:r>
                <a:rPr lang="en-US" sz="1200" dirty="0" smtClean="0">
                  <a:latin typeface="+mj-lt"/>
                </a:rPr>
                <a:t> site</a:t>
              </a:r>
              <a:endParaRPr lang="en-US" sz="1200" dirty="0">
                <a:latin typeface="+mj-lt"/>
              </a:endParaRPr>
            </a:p>
          </p:txBody>
        </p:sp>
        <p:sp>
          <p:nvSpPr>
            <p:cNvPr id="70" name="TextBox 69"/>
            <p:cNvSpPr txBox="1"/>
            <p:nvPr/>
          </p:nvSpPr>
          <p:spPr>
            <a:xfrm>
              <a:off x="7381750" y="1371600"/>
              <a:ext cx="1513556" cy="276999"/>
            </a:xfrm>
            <a:prstGeom prst="rect">
              <a:avLst/>
            </a:prstGeom>
            <a:noFill/>
          </p:spPr>
          <p:txBody>
            <a:bodyPr wrap="none" rtlCol="0">
              <a:spAutoFit/>
            </a:bodyPr>
            <a:lstStyle/>
            <a:p>
              <a:r>
                <a:rPr lang="en-US" sz="1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mj-lt"/>
                </a:rPr>
                <a:t>eduGRID</a:t>
              </a:r>
              <a:r>
                <a:rPr lang="en-US" sz="1200" dirty="0" smtClean="0">
                  <a:latin typeface="+mj-lt"/>
                </a:rPr>
                <a:t> client</a:t>
              </a:r>
              <a:endParaRPr lang="en-US" sz="1200" dirty="0">
                <a:latin typeface="+mj-lt"/>
              </a:endParaRPr>
            </a:p>
          </p:txBody>
        </p:sp>
        <p:sp>
          <p:nvSpPr>
            <p:cNvPr id="71" name="TextBox 70"/>
            <p:cNvSpPr txBox="1"/>
            <p:nvPr/>
          </p:nvSpPr>
          <p:spPr>
            <a:xfrm>
              <a:off x="2511815" y="1247001"/>
              <a:ext cx="84098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smtClean="0">
                  <a:latin typeface="+mj-lt"/>
                </a:rPr>
                <a:t>BizTalk</a:t>
              </a:r>
              <a:endParaRPr lang="en-US" b="1" dirty="0">
                <a:latin typeface="+mj-lt"/>
              </a:endParaRPr>
            </a:p>
          </p:txBody>
        </p:sp>
        <p:pic>
          <p:nvPicPr>
            <p:cNvPr id="74" name="Picture 10" descr="C:\Documents and Settings\Gaurav.VARUAG\Desktop\ICUP\interfaces\presentation\PICTURES\office.png"/>
            <p:cNvPicPr>
              <a:picLocks noChangeAspect="1" noChangeArrowheads="1"/>
            </p:cNvPicPr>
            <p:nvPr/>
          </p:nvPicPr>
          <p:blipFill>
            <a:blip r:embed="rId9" cstate="print"/>
            <a:srcRect r="6250" b="26219"/>
            <a:stretch>
              <a:fillRect/>
            </a:stretch>
          </p:blipFill>
          <p:spPr bwMode="auto">
            <a:xfrm>
              <a:off x="1447800" y="990600"/>
              <a:ext cx="970368" cy="533400"/>
            </a:xfrm>
            <a:prstGeom prst="rect">
              <a:avLst/>
            </a:prstGeom>
            <a:noFill/>
          </p:spPr>
        </p:pic>
        <p:pic>
          <p:nvPicPr>
            <p:cNvPr id="75" name="Picture 11" descr="C:\Documents and Settings\Gaurav.VARUAG\Desktop\ICUP\interfaces\presentation\PICTURES\cxp_logo.jpg"/>
            <p:cNvPicPr>
              <a:picLocks noChangeAspect="1" noChangeArrowheads="1"/>
            </p:cNvPicPr>
            <p:nvPr/>
          </p:nvPicPr>
          <p:blipFill>
            <a:blip r:embed="rId10" cstate="print"/>
            <a:srcRect t="37548" b="16475"/>
            <a:stretch>
              <a:fillRect/>
            </a:stretch>
          </p:blipFill>
          <p:spPr bwMode="auto">
            <a:xfrm>
              <a:off x="228600" y="1295400"/>
              <a:ext cx="1091664" cy="152400"/>
            </a:xfrm>
            <a:prstGeom prst="rect">
              <a:avLst/>
            </a:prstGeom>
            <a:noFill/>
          </p:spPr>
        </p:pic>
      </p:grpSp>
      <p:grpSp>
        <p:nvGrpSpPr>
          <p:cNvPr id="4" name="Group 85"/>
          <p:cNvGrpSpPr/>
          <p:nvPr/>
        </p:nvGrpSpPr>
        <p:grpSpPr>
          <a:xfrm>
            <a:off x="2743200" y="3124200"/>
            <a:ext cx="3886200" cy="1143000"/>
            <a:chOff x="2743200" y="2819400"/>
            <a:chExt cx="3886200" cy="1143000"/>
          </a:xfrm>
        </p:grpSpPr>
        <p:sp>
          <p:nvSpPr>
            <p:cNvPr id="77" name="Oval 76"/>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5"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4953000" y="3352801"/>
              <a:ext cx="411882" cy="411882"/>
            </a:xfrm>
            <a:prstGeom prst="rect">
              <a:avLst/>
            </a:prstGeom>
            <a:noFill/>
          </p:spPr>
        </p:pic>
        <p:pic>
          <p:nvPicPr>
            <p:cNvPr id="16"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5334000" y="3048000"/>
              <a:ext cx="411882" cy="411882"/>
            </a:xfrm>
            <a:prstGeom prst="rect">
              <a:avLst/>
            </a:prstGeom>
            <a:noFill/>
          </p:spPr>
        </p:pic>
        <p:pic>
          <p:nvPicPr>
            <p:cNvPr id="17"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4007718" y="3352801"/>
              <a:ext cx="411882" cy="411882"/>
            </a:xfrm>
            <a:prstGeom prst="rect">
              <a:avLst/>
            </a:prstGeom>
            <a:noFill/>
          </p:spPr>
        </p:pic>
        <p:pic>
          <p:nvPicPr>
            <p:cNvPr id="18"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4495800" y="2971800"/>
              <a:ext cx="411882" cy="411882"/>
            </a:xfrm>
            <a:prstGeom prst="rect">
              <a:avLst/>
            </a:prstGeom>
            <a:noFill/>
          </p:spPr>
        </p:pic>
        <p:pic>
          <p:nvPicPr>
            <p:cNvPr id="19"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3702918" y="2971800"/>
              <a:ext cx="411882" cy="411882"/>
            </a:xfrm>
            <a:prstGeom prst="rect">
              <a:avLst/>
            </a:prstGeom>
            <a:noFill/>
          </p:spPr>
        </p:pic>
        <p:pic>
          <p:nvPicPr>
            <p:cNvPr id="20"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3169518" y="3276600"/>
              <a:ext cx="411882" cy="411882"/>
            </a:xfrm>
            <a:prstGeom prst="rect">
              <a:avLst/>
            </a:prstGeom>
            <a:noFill/>
          </p:spPr>
        </p:pic>
        <p:pic>
          <p:nvPicPr>
            <p:cNvPr id="83" name="Picture 6" descr="C:\Documents and Settings\Gaurav.VARUAG\My Documents\My Pictures\Microsoft Clip Organizer\MCj04316160000[1].png"/>
            <p:cNvPicPr>
              <a:picLocks noChangeAspect="1" noChangeArrowheads="1"/>
            </p:cNvPicPr>
            <p:nvPr/>
          </p:nvPicPr>
          <p:blipFill>
            <a:blip r:embed="rId11" cstate="print"/>
            <a:srcRect/>
            <a:stretch>
              <a:fillRect/>
            </a:stretch>
          </p:blipFill>
          <p:spPr bwMode="auto">
            <a:xfrm>
              <a:off x="5791200" y="3352800"/>
              <a:ext cx="411882" cy="411882"/>
            </a:xfrm>
            <a:prstGeom prst="rect">
              <a:avLst/>
            </a:prstGeom>
            <a:noFill/>
          </p:spPr>
        </p:pic>
      </p:grpSp>
      <p:cxnSp>
        <p:nvCxnSpPr>
          <p:cNvPr id="96" name="Straight Arrow Connector 95"/>
          <p:cNvCxnSpPr>
            <a:stCxn id="14" idx="2"/>
            <a:endCxn id="77" idx="0"/>
          </p:cNvCxnSpPr>
          <p:nvPr/>
        </p:nvCxnSpPr>
        <p:spPr bwMode="auto">
          <a:xfrm rot="16200000" flipH="1">
            <a:off x="4534557" y="2972457"/>
            <a:ext cx="278524" cy="24962"/>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nvGrpSpPr>
          <p:cNvPr id="5" name="Group 107"/>
          <p:cNvGrpSpPr/>
          <p:nvPr/>
        </p:nvGrpSpPr>
        <p:grpSpPr>
          <a:xfrm>
            <a:off x="304800" y="5257800"/>
            <a:ext cx="2667000" cy="990600"/>
            <a:chOff x="-1066800" y="3017118"/>
            <a:chExt cx="3886200" cy="1554882"/>
          </a:xfrm>
        </p:grpSpPr>
        <p:grpSp>
          <p:nvGrpSpPr>
            <p:cNvPr id="6" name="Group 98"/>
            <p:cNvGrpSpPr/>
            <p:nvPr/>
          </p:nvGrpSpPr>
          <p:grpSpPr>
            <a:xfrm>
              <a:off x="-1066800" y="3429000"/>
              <a:ext cx="3886200" cy="1143000"/>
              <a:chOff x="2743200" y="2819400"/>
              <a:chExt cx="3886200" cy="1143000"/>
            </a:xfrm>
          </p:grpSpPr>
          <p:sp>
            <p:nvSpPr>
              <p:cNvPr id="100" name="Oval 99"/>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01"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953000" y="3352801"/>
                <a:ext cx="411882" cy="411882"/>
              </a:xfrm>
              <a:prstGeom prst="rect">
                <a:avLst/>
              </a:prstGeom>
              <a:noFill/>
            </p:spPr>
          </p:pic>
          <p:pic>
            <p:nvPicPr>
              <p:cNvPr id="102"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334000" y="3048000"/>
                <a:ext cx="411882" cy="411882"/>
              </a:xfrm>
              <a:prstGeom prst="rect">
                <a:avLst/>
              </a:prstGeom>
              <a:noFill/>
            </p:spPr>
          </p:pic>
          <p:pic>
            <p:nvPicPr>
              <p:cNvPr id="103"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007718" y="3352801"/>
                <a:ext cx="411882" cy="411882"/>
              </a:xfrm>
              <a:prstGeom prst="rect">
                <a:avLst/>
              </a:prstGeom>
              <a:noFill/>
            </p:spPr>
          </p:pic>
          <p:pic>
            <p:nvPicPr>
              <p:cNvPr id="104"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495800" y="2971800"/>
                <a:ext cx="411882" cy="411882"/>
              </a:xfrm>
              <a:prstGeom prst="rect">
                <a:avLst/>
              </a:prstGeom>
              <a:noFill/>
            </p:spPr>
          </p:pic>
          <p:pic>
            <p:nvPicPr>
              <p:cNvPr id="105"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702918" y="2971800"/>
                <a:ext cx="411882" cy="411882"/>
              </a:xfrm>
              <a:prstGeom prst="rect">
                <a:avLst/>
              </a:prstGeom>
              <a:noFill/>
            </p:spPr>
          </p:pic>
          <p:pic>
            <p:nvPicPr>
              <p:cNvPr id="106"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169518" y="3276600"/>
                <a:ext cx="411882" cy="411882"/>
              </a:xfrm>
              <a:prstGeom prst="rect">
                <a:avLst/>
              </a:prstGeom>
              <a:noFill/>
            </p:spPr>
          </p:pic>
          <p:pic>
            <p:nvPicPr>
              <p:cNvPr id="107"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791200" y="3352800"/>
                <a:ext cx="411882" cy="411882"/>
              </a:xfrm>
              <a:prstGeom prst="rect">
                <a:avLst/>
              </a:prstGeom>
              <a:noFill/>
            </p:spPr>
          </p:pic>
        </p:grpSp>
        <p:pic>
          <p:nvPicPr>
            <p:cNvPr id="131" name="Picture 2" descr="C:\Documents and Settings\Gaurav.VARUAG\My Documents\My Pictures\Microsoft Clip Organizer\MCj04316040000[1].png"/>
            <p:cNvPicPr>
              <a:picLocks noChangeAspect="1" noChangeArrowheads="1"/>
            </p:cNvPicPr>
            <p:nvPr/>
          </p:nvPicPr>
          <p:blipFill>
            <a:blip r:embed="rId13" cstate="print"/>
            <a:srcRect/>
            <a:stretch>
              <a:fillRect/>
            </a:stretch>
          </p:blipFill>
          <p:spPr bwMode="auto">
            <a:xfrm>
              <a:off x="654918" y="3017118"/>
              <a:ext cx="564282" cy="564282"/>
            </a:xfrm>
            <a:prstGeom prst="rect">
              <a:avLst/>
            </a:prstGeom>
            <a:noFill/>
          </p:spPr>
        </p:pic>
      </p:grpSp>
      <p:grpSp>
        <p:nvGrpSpPr>
          <p:cNvPr id="7" name="Group 151"/>
          <p:cNvGrpSpPr/>
          <p:nvPr/>
        </p:nvGrpSpPr>
        <p:grpSpPr>
          <a:xfrm>
            <a:off x="3276600" y="5257800"/>
            <a:ext cx="2667000" cy="990600"/>
            <a:chOff x="-1066800" y="3017118"/>
            <a:chExt cx="3886200" cy="1554882"/>
          </a:xfrm>
        </p:grpSpPr>
        <p:grpSp>
          <p:nvGrpSpPr>
            <p:cNvPr id="8" name="Group 98"/>
            <p:cNvGrpSpPr/>
            <p:nvPr/>
          </p:nvGrpSpPr>
          <p:grpSpPr>
            <a:xfrm>
              <a:off x="-1066800" y="3429000"/>
              <a:ext cx="3886200" cy="1143000"/>
              <a:chOff x="2743200" y="2819400"/>
              <a:chExt cx="3886200" cy="1143000"/>
            </a:xfrm>
          </p:grpSpPr>
          <p:sp>
            <p:nvSpPr>
              <p:cNvPr id="157" name="Oval 156"/>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58"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953000" y="3352801"/>
                <a:ext cx="411882" cy="411882"/>
              </a:xfrm>
              <a:prstGeom prst="rect">
                <a:avLst/>
              </a:prstGeom>
              <a:noFill/>
            </p:spPr>
          </p:pic>
          <p:pic>
            <p:nvPicPr>
              <p:cNvPr id="159"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334000" y="3048000"/>
                <a:ext cx="411882" cy="411882"/>
              </a:xfrm>
              <a:prstGeom prst="rect">
                <a:avLst/>
              </a:prstGeom>
              <a:noFill/>
            </p:spPr>
          </p:pic>
          <p:pic>
            <p:nvPicPr>
              <p:cNvPr id="160"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007718" y="3352801"/>
                <a:ext cx="411882" cy="411882"/>
              </a:xfrm>
              <a:prstGeom prst="rect">
                <a:avLst/>
              </a:prstGeom>
              <a:noFill/>
            </p:spPr>
          </p:pic>
          <p:pic>
            <p:nvPicPr>
              <p:cNvPr id="161"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495800" y="2971800"/>
                <a:ext cx="411882" cy="411882"/>
              </a:xfrm>
              <a:prstGeom prst="rect">
                <a:avLst/>
              </a:prstGeom>
              <a:noFill/>
            </p:spPr>
          </p:pic>
          <p:pic>
            <p:nvPicPr>
              <p:cNvPr id="162"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702918" y="2971800"/>
                <a:ext cx="411882" cy="411882"/>
              </a:xfrm>
              <a:prstGeom prst="rect">
                <a:avLst/>
              </a:prstGeom>
              <a:noFill/>
            </p:spPr>
          </p:pic>
          <p:pic>
            <p:nvPicPr>
              <p:cNvPr id="163"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169518" y="3276600"/>
                <a:ext cx="411882" cy="411882"/>
              </a:xfrm>
              <a:prstGeom prst="rect">
                <a:avLst/>
              </a:prstGeom>
              <a:noFill/>
            </p:spPr>
          </p:pic>
          <p:pic>
            <p:nvPicPr>
              <p:cNvPr id="164"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791200" y="3352800"/>
                <a:ext cx="411882" cy="411882"/>
              </a:xfrm>
              <a:prstGeom prst="rect">
                <a:avLst/>
              </a:prstGeom>
              <a:noFill/>
            </p:spPr>
          </p:pic>
        </p:grpSp>
        <p:pic>
          <p:nvPicPr>
            <p:cNvPr id="156" name="Picture 2" descr="C:\Documents and Settings\Gaurav.VARUAG\My Documents\My Pictures\Microsoft Clip Organizer\MCj04316040000[1].png"/>
            <p:cNvPicPr>
              <a:picLocks noChangeAspect="1" noChangeArrowheads="1"/>
            </p:cNvPicPr>
            <p:nvPr/>
          </p:nvPicPr>
          <p:blipFill>
            <a:blip r:embed="rId13" cstate="print"/>
            <a:srcRect/>
            <a:stretch>
              <a:fillRect/>
            </a:stretch>
          </p:blipFill>
          <p:spPr bwMode="auto">
            <a:xfrm>
              <a:off x="654918" y="3017118"/>
              <a:ext cx="564282" cy="564282"/>
            </a:xfrm>
            <a:prstGeom prst="rect">
              <a:avLst/>
            </a:prstGeom>
            <a:noFill/>
          </p:spPr>
        </p:pic>
      </p:grpSp>
      <p:grpSp>
        <p:nvGrpSpPr>
          <p:cNvPr id="9" name="Group 164"/>
          <p:cNvGrpSpPr/>
          <p:nvPr/>
        </p:nvGrpSpPr>
        <p:grpSpPr>
          <a:xfrm>
            <a:off x="6172200" y="5334000"/>
            <a:ext cx="2667000" cy="990600"/>
            <a:chOff x="-1066800" y="3017118"/>
            <a:chExt cx="3886200" cy="1554882"/>
          </a:xfrm>
        </p:grpSpPr>
        <p:grpSp>
          <p:nvGrpSpPr>
            <p:cNvPr id="10" name="Group 98"/>
            <p:cNvGrpSpPr/>
            <p:nvPr/>
          </p:nvGrpSpPr>
          <p:grpSpPr>
            <a:xfrm>
              <a:off x="-1066800" y="3429000"/>
              <a:ext cx="3886200" cy="1143000"/>
              <a:chOff x="2743200" y="2819400"/>
              <a:chExt cx="3886200" cy="1143000"/>
            </a:xfrm>
          </p:grpSpPr>
          <p:sp>
            <p:nvSpPr>
              <p:cNvPr id="168" name="Oval 167"/>
              <p:cNvSpPr/>
              <p:nvPr/>
            </p:nvSpPr>
            <p:spPr bwMode="auto">
              <a:xfrm>
                <a:off x="2743200" y="2819400"/>
                <a:ext cx="3886200" cy="1143000"/>
              </a:xfrm>
              <a:prstGeom prst="ellipse">
                <a:avLst/>
              </a:prstGeom>
              <a:solidFill>
                <a:schemeClr val="dk1">
                  <a:alpha val="60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p:txBody>
          </p:sp>
          <p:pic>
            <p:nvPicPr>
              <p:cNvPr id="169"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953000" y="3352801"/>
                <a:ext cx="411882" cy="411882"/>
              </a:xfrm>
              <a:prstGeom prst="rect">
                <a:avLst/>
              </a:prstGeom>
              <a:noFill/>
            </p:spPr>
          </p:pic>
          <p:pic>
            <p:nvPicPr>
              <p:cNvPr id="170"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334000" y="3048000"/>
                <a:ext cx="411882" cy="411882"/>
              </a:xfrm>
              <a:prstGeom prst="rect">
                <a:avLst/>
              </a:prstGeom>
              <a:noFill/>
            </p:spPr>
          </p:pic>
          <p:pic>
            <p:nvPicPr>
              <p:cNvPr id="171"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007718" y="3352801"/>
                <a:ext cx="411882" cy="411882"/>
              </a:xfrm>
              <a:prstGeom prst="rect">
                <a:avLst/>
              </a:prstGeom>
              <a:noFill/>
            </p:spPr>
          </p:pic>
          <p:pic>
            <p:nvPicPr>
              <p:cNvPr id="172"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4495800" y="2971800"/>
                <a:ext cx="411882" cy="411882"/>
              </a:xfrm>
              <a:prstGeom prst="rect">
                <a:avLst/>
              </a:prstGeom>
              <a:noFill/>
            </p:spPr>
          </p:pic>
          <p:pic>
            <p:nvPicPr>
              <p:cNvPr id="173"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702918" y="2971800"/>
                <a:ext cx="411882" cy="411882"/>
              </a:xfrm>
              <a:prstGeom prst="rect">
                <a:avLst/>
              </a:prstGeom>
              <a:noFill/>
            </p:spPr>
          </p:pic>
          <p:pic>
            <p:nvPicPr>
              <p:cNvPr id="174"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3169518" y="3276600"/>
                <a:ext cx="411882" cy="411882"/>
              </a:xfrm>
              <a:prstGeom prst="rect">
                <a:avLst/>
              </a:prstGeom>
              <a:noFill/>
            </p:spPr>
          </p:pic>
          <p:pic>
            <p:nvPicPr>
              <p:cNvPr id="175" name="Picture 6" descr="C:\Documents and Settings\Gaurav.VARUAG\My Documents\My Pictures\Microsoft Clip Organizer\MCj04316160000[1].png"/>
              <p:cNvPicPr>
                <a:picLocks noChangeAspect="1" noChangeArrowheads="1"/>
              </p:cNvPicPr>
              <p:nvPr/>
            </p:nvPicPr>
            <p:blipFill>
              <a:blip r:embed="rId12" cstate="print"/>
              <a:srcRect/>
              <a:stretch>
                <a:fillRect/>
              </a:stretch>
            </p:blipFill>
            <p:spPr bwMode="auto">
              <a:xfrm>
                <a:off x="5791200" y="3352800"/>
                <a:ext cx="411882" cy="411882"/>
              </a:xfrm>
              <a:prstGeom prst="rect">
                <a:avLst/>
              </a:prstGeom>
              <a:noFill/>
            </p:spPr>
          </p:pic>
        </p:grpSp>
        <p:pic>
          <p:nvPicPr>
            <p:cNvPr id="167" name="Picture 2" descr="C:\Documents and Settings\Gaurav.VARUAG\My Documents\My Pictures\Microsoft Clip Organizer\MCj04316040000[1].png"/>
            <p:cNvPicPr>
              <a:picLocks noChangeAspect="1" noChangeArrowheads="1"/>
            </p:cNvPicPr>
            <p:nvPr/>
          </p:nvPicPr>
          <p:blipFill>
            <a:blip r:embed="rId13" cstate="print"/>
            <a:srcRect/>
            <a:stretch>
              <a:fillRect/>
            </a:stretch>
          </p:blipFill>
          <p:spPr bwMode="auto">
            <a:xfrm>
              <a:off x="654918" y="3017118"/>
              <a:ext cx="564282" cy="564282"/>
            </a:xfrm>
            <a:prstGeom prst="rect">
              <a:avLst/>
            </a:prstGeom>
            <a:noFill/>
          </p:spPr>
        </p:pic>
      </p:grpSp>
      <p:cxnSp>
        <p:nvCxnSpPr>
          <p:cNvPr id="177" name="Straight Arrow Connector 176"/>
          <p:cNvCxnSpPr>
            <a:endCxn id="76" idx="0"/>
          </p:cNvCxnSpPr>
          <p:nvPr/>
        </p:nvCxnSpPr>
        <p:spPr bwMode="auto">
          <a:xfrm rot="5400000">
            <a:off x="4491203" y="849367"/>
            <a:ext cx="260131" cy="22335"/>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a:endCxn id="14" idx="0"/>
          </p:cNvCxnSpPr>
          <p:nvPr/>
        </p:nvCxnSpPr>
        <p:spPr bwMode="auto">
          <a:xfrm rot="16200000" flipH="1">
            <a:off x="4502372" y="1898433"/>
            <a:ext cx="304797" cy="1313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1" name="Straight Arrow Connector 190"/>
          <p:cNvCxnSpPr>
            <a:stCxn id="77" idx="3"/>
            <a:endCxn id="131" idx="0"/>
          </p:cNvCxnSpPr>
          <p:nvPr/>
        </p:nvCxnSpPr>
        <p:spPr bwMode="auto">
          <a:xfrm rot="5400000">
            <a:off x="1917165" y="3862644"/>
            <a:ext cx="1157988" cy="163232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a:stCxn id="77" idx="5"/>
            <a:endCxn id="167" idx="0"/>
          </p:cNvCxnSpPr>
          <p:nvPr/>
        </p:nvCxnSpPr>
        <p:spPr bwMode="auto">
          <a:xfrm rot="16200000" flipH="1">
            <a:off x="6186744" y="3973347"/>
            <a:ext cx="1234188" cy="1487118"/>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a:stCxn id="77" idx="4"/>
            <a:endCxn id="156" idx="0"/>
          </p:cNvCxnSpPr>
          <p:nvPr/>
        </p:nvCxnSpPr>
        <p:spPr bwMode="auto">
          <a:xfrm rot="5400000">
            <a:off x="4173749" y="4745249"/>
            <a:ext cx="990600" cy="34503"/>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04800" y="990600"/>
            <a:ext cx="8534400" cy="4893647"/>
          </a:xfrm>
          <a:prstGeom prst="rect">
            <a:avLst/>
          </a:prstGeom>
          <a:solidFill>
            <a:srgbClr val="030602"/>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400" b="1" dirty="0" smtClean="0">
                <a:solidFill>
                  <a:schemeClr val="tx1"/>
                </a:solidFill>
                <a:latin typeface="+mj-lt"/>
              </a:rPr>
              <a:t>The Grid:</a:t>
            </a:r>
          </a:p>
          <a:p>
            <a:endParaRPr lang="en-US" dirty="0" smtClean="0">
              <a:solidFill>
                <a:schemeClr val="tx1"/>
              </a:solidFill>
              <a:latin typeface="+mj-lt"/>
            </a:endParaRPr>
          </a:p>
          <a:p>
            <a:pPr marL="171450" indent="171450">
              <a:buFont typeface="Wingdings" pitchFamily="2" charset="2"/>
              <a:buChar char="§"/>
            </a:pPr>
            <a:endParaRPr lang="en-US" dirty="0" smtClean="0">
              <a:latin typeface="+mj-lt"/>
            </a:endParaRPr>
          </a:p>
          <a:p>
            <a:pPr marL="171450" indent="171450">
              <a:buFont typeface="Wingdings" pitchFamily="2" charset="2"/>
              <a:buChar char="§"/>
            </a:pPr>
            <a:r>
              <a:rPr lang="en-US" dirty="0" smtClean="0">
                <a:latin typeface="+mj-lt"/>
              </a:rPr>
              <a:t>The eduGRID framework consists of a network of computers connected to each other through manager-executor nodes.</a:t>
            </a:r>
          </a:p>
          <a:p>
            <a:pPr marL="171450" indent="171450">
              <a:buFont typeface="Wingdings" pitchFamily="2" charset="2"/>
              <a:buChar char="§"/>
            </a:pPr>
            <a:endParaRPr lang="en-US" dirty="0" smtClean="0">
              <a:latin typeface="+mj-lt"/>
            </a:endParaRPr>
          </a:p>
          <a:p>
            <a:pPr marL="171450" indent="171450">
              <a:buFont typeface="Wingdings" pitchFamily="2" charset="2"/>
              <a:buChar char="§"/>
            </a:pPr>
            <a:r>
              <a:rPr lang="en-US" dirty="0" smtClean="0">
                <a:latin typeface="+mj-lt"/>
              </a:rPr>
              <a:t>The web service provides users over the WWW an easy access to the grid infrastructure by acting as the broker between the user and the eduGRID framework. the web service is also responsible for authentication of the users.</a:t>
            </a:r>
          </a:p>
          <a:p>
            <a:pPr marL="171450" indent="171450">
              <a:buFont typeface="Wingdings" pitchFamily="2" charset="2"/>
              <a:buChar char="§"/>
            </a:pPr>
            <a:endParaRPr lang="en-US" dirty="0" smtClean="0">
              <a:latin typeface="+mj-lt"/>
            </a:endParaRPr>
          </a:p>
          <a:p>
            <a:pPr marL="171450" indent="171450">
              <a:buFont typeface="Wingdings" pitchFamily="2" charset="2"/>
              <a:buChar char="§"/>
            </a:pPr>
            <a:r>
              <a:rPr lang="en-US" dirty="0" smtClean="0">
                <a:latin typeface="+mj-lt"/>
              </a:rPr>
              <a:t>The </a:t>
            </a:r>
            <a:r>
              <a:rPr lang="en-US" dirty="0" err="1" smtClean="0">
                <a:latin typeface="+mj-lt"/>
              </a:rPr>
              <a:t>bot</a:t>
            </a:r>
            <a:r>
              <a:rPr lang="en-US" dirty="0" smtClean="0">
                <a:latin typeface="+mj-lt"/>
              </a:rPr>
              <a:t> resides on the executor while the manager is responsible for job distribution. </a:t>
            </a:r>
          </a:p>
          <a:p>
            <a:pPr marL="171450" indent="171450">
              <a:buFont typeface="Wingdings" pitchFamily="2" charset="2"/>
              <a:buChar char="§"/>
            </a:pPr>
            <a:endParaRPr lang="en-US" dirty="0" smtClean="0">
              <a:latin typeface="+mj-lt"/>
            </a:endParaRPr>
          </a:p>
          <a:p>
            <a:pPr marL="171450" indent="171450">
              <a:buFont typeface="Wingdings" pitchFamily="2" charset="2"/>
              <a:buChar char="§"/>
            </a:pPr>
            <a:r>
              <a:rPr lang="en-US" dirty="0" smtClean="0">
                <a:latin typeface="+mj-lt"/>
              </a:rPr>
              <a:t>The GRID distributes tasks/jobs using load balancing and the response from the executor - </a:t>
            </a:r>
            <a:r>
              <a:rPr lang="en-US" dirty="0" err="1" smtClean="0">
                <a:latin typeface="+mj-lt"/>
              </a:rPr>
              <a:t>bot</a:t>
            </a:r>
            <a:r>
              <a:rPr lang="en-US" dirty="0" smtClean="0">
                <a:latin typeface="+mj-lt"/>
              </a:rPr>
              <a:t> is routed back to the user through the central manager.</a:t>
            </a:r>
            <a:endParaRPr lang="en-US" dirty="0" smtClean="0">
              <a:solidFill>
                <a:schemeClr val="tx1"/>
              </a:solidFill>
              <a:latin typeface="+mj-lt"/>
            </a:endParaRPr>
          </a:p>
          <a:p>
            <a:endParaRPr lang="en-US" dirty="0" smtClean="0">
              <a:solidFill>
                <a:schemeClr val="tx1"/>
              </a:solidFill>
              <a:latin typeface="+mj-lt"/>
            </a:endParaRPr>
          </a:p>
          <a:p>
            <a:endParaRPr lang="en-US" dirty="0" smtClean="0">
              <a:solidFill>
                <a:schemeClr val="tx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2000"/>
                                        <p:tgtEl>
                                          <p:spTgt spid="84"/>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867806" y="330200"/>
            <a:ext cx="1389994" cy="1117600"/>
            <a:chOff x="3505200" y="152400"/>
            <a:chExt cx="1752600" cy="1371600"/>
          </a:xfrm>
        </p:grpSpPr>
        <p:sp>
          <p:nvSpPr>
            <p:cNvPr id="54" name="Rounded Rectangle 53"/>
            <p:cNvSpPr/>
            <p:nvPr/>
          </p:nvSpPr>
          <p:spPr>
            <a:xfrm>
              <a:off x="3505200" y="152400"/>
              <a:ext cx="1752600" cy="1371600"/>
            </a:xfrm>
            <a:prstGeom prst="roundRect">
              <a:avLst/>
            </a:prstGeom>
            <a:solidFill>
              <a:srgbClr val="03060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u="sng">
                <a:latin typeface="+mj-lt"/>
              </a:endParaRPr>
            </a:p>
          </p:txBody>
        </p:sp>
        <p:grpSp>
          <p:nvGrpSpPr>
            <p:cNvPr id="56" name="Group 143"/>
            <p:cNvGrpSpPr/>
            <p:nvPr/>
          </p:nvGrpSpPr>
          <p:grpSpPr>
            <a:xfrm>
              <a:off x="3962400" y="304800"/>
              <a:ext cx="838200" cy="1143000"/>
              <a:chOff x="4038600" y="0"/>
              <a:chExt cx="838200" cy="1143000"/>
            </a:xfrm>
            <a:solidFill>
              <a:srgbClr val="030602"/>
            </a:solidFill>
          </p:grpSpPr>
          <p:pic>
            <p:nvPicPr>
              <p:cNvPr id="58" name="Picture 3" descr="C:\Documents and Settings\Gaurav.VARUAG\Desktop\ICUP\interfaces\presentation\PICTURES\Windows Live Messenger\PGN\01.png"/>
              <p:cNvPicPr>
                <a:picLocks noChangeAspect="1" noChangeArrowheads="1"/>
              </p:cNvPicPr>
              <p:nvPr/>
            </p:nvPicPr>
            <p:blipFill>
              <a:blip r:embed="rId2"/>
              <a:srcRect/>
              <a:stretch>
                <a:fillRect/>
              </a:stretch>
            </p:blipFill>
            <p:spPr bwMode="auto">
              <a:xfrm>
                <a:off x="4038600" y="0"/>
                <a:ext cx="838200" cy="838199"/>
              </a:xfrm>
              <a:prstGeom prst="rect">
                <a:avLst/>
              </a:prstGeom>
              <a:grpFill/>
            </p:spPr>
          </p:pic>
          <p:sp>
            <p:nvSpPr>
              <p:cNvPr id="60" name="TextBox 59"/>
              <p:cNvSpPr txBox="1"/>
              <p:nvPr/>
            </p:nvSpPr>
            <p:spPr>
              <a:xfrm>
                <a:off x="4038600" y="804446"/>
                <a:ext cx="752129" cy="338554"/>
              </a:xfrm>
              <a:prstGeom prst="rect">
                <a:avLst/>
              </a:prstGeom>
              <a:grpFill/>
            </p:spPr>
            <p:txBody>
              <a:bodyPr wrap="none" rtlCol="0">
                <a:spAutoFit/>
              </a:bodyPr>
              <a:lstStyle/>
              <a:p>
                <a:r>
                  <a:rPr lang="en-US" sz="1600" dirty="0" smtClean="0">
                    <a:latin typeface="+mj-lt"/>
                  </a:rPr>
                  <a:t>USER</a:t>
                </a:r>
                <a:endParaRPr lang="en-US" sz="1600" dirty="0">
                  <a:latin typeface="+mj-lt"/>
                </a:endParaRPr>
              </a:p>
            </p:txBody>
          </p:sp>
        </p:grpSp>
      </p:grpSp>
      <p:grpSp>
        <p:nvGrpSpPr>
          <p:cNvPr id="274" name="Group 273"/>
          <p:cNvGrpSpPr/>
          <p:nvPr/>
        </p:nvGrpSpPr>
        <p:grpSpPr>
          <a:xfrm>
            <a:off x="6781800" y="3657600"/>
            <a:ext cx="1752600" cy="1676400"/>
            <a:chOff x="6705600" y="2697018"/>
            <a:chExt cx="2209800" cy="3047999"/>
          </a:xfrm>
          <a:solidFill>
            <a:srgbClr val="030602"/>
          </a:solidFill>
        </p:grpSpPr>
        <p:grpSp>
          <p:nvGrpSpPr>
            <p:cNvPr id="233" name="Group 232"/>
            <p:cNvGrpSpPr/>
            <p:nvPr/>
          </p:nvGrpSpPr>
          <p:grpSpPr>
            <a:xfrm>
              <a:off x="6705600" y="2697018"/>
              <a:ext cx="2209800" cy="3047999"/>
              <a:chOff x="6705600" y="2697018"/>
              <a:chExt cx="2209800" cy="3047999"/>
            </a:xfrm>
            <a:grpFill/>
          </p:grpSpPr>
          <p:sp>
            <p:nvSpPr>
              <p:cNvPr id="97" name="Rounded Rectangle 96"/>
              <p:cNvSpPr/>
              <p:nvPr/>
            </p:nvSpPr>
            <p:spPr>
              <a:xfrm>
                <a:off x="6705600" y="2697018"/>
                <a:ext cx="2209800" cy="3047999"/>
              </a:xfrm>
              <a:prstGeom prst="round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96" name="TextBox 95"/>
              <p:cNvSpPr txBox="1"/>
              <p:nvPr/>
            </p:nvSpPr>
            <p:spPr>
              <a:xfrm>
                <a:off x="6924716" y="2819400"/>
                <a:ext cx="1762084" cy="957527"/>
              </a:xfrm>
              <a:prstGeom prst="rect">
                <a:avLst/>
              </a:prstGeom>
              <a:grpFill/>
            </p:spPr>
            <p:txBody>
              <a:bodyPr wrap="none" rtlCol="0">
                <a:spAutoFit/>
              </a:bodyPr>
              <a:lstStyle/>
              <a:p>
                <a:pPr algn="ctr"/>
                <a:r>
                  <a:rPr lang="en-US"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reflection blurRad="6350" stA="55000" endA="50" endPos="85000" dir="5400000" sy="-100000" algn="bl" rotWithShape="0"/>
                    </a:effectLst>
                    <a:latin typeface="+mj-lt"/>
                  </a:rPr>
                  <a:t>eduGRID</a:t>
                </a:r>
                <a:r>
                  <a:rPr lang="en-US" dirty="0" smtClean="0">
                    <a:latin typeface="+mj-lt"/>
                  </a:rPr>
                  <a:t> </a:t>
                </a:r>
              </a:p>
              <a:p>
                <a:pPr algn="ctr"/>
                <a:r>
                  <a:rPr lang="en-US" dirty="0" smtClean="0">
                    <a:latin typeface="+mj-lt"/>
                  </a:rPr>
                  <a:t>Learn Assistant</a:t>
                </a:r>
                <a:endParaRPr lang="en-US" dirty="0">
                  <a:latin typeface="+mj-lt"/>
                </a:endParaRPr>
              </a:p>
            </p:txBody>
          </p:sp>
        </p:grpSp>
        <p:pic>
          <p:nvPicPr>
            <p:cNvPr id="9224" name="Picture 8" descr="C:\Documents and Settings\Gaurav.VARUAG\Desktop\ICUP\interfaces\presentation\PICTURES\liveseearch.jpg"/>
            <p:cNvPicPr>
              <a:picLocks noChangeAspect="1" noChangeArrowheads="1"/>
            </p:cNvPicPr>
            <p:nvPr/>
          </p:nvPicPr>
          <p:blipFill>
            <a:blip r:embed="rId3"/>
            <a:srcRect/>
            <a:stretch>
              <a:fillRect/>
            </a:stretch>
          </p:blipFill>
          <p:spPr bwMode="auto">
            <a:xfrm>
              <a:off x="7014500" y="3984978"/>
              <a:ext cx="1662816" cy="591570"/>
            </a:xfrm>
            <a:prstGeom prst="roundRect">
              <a:avLst>
                <a:gd name="adj" fmla="val 8594"/>
              </a:avLst>
            </a:prstGeom>
            <a:grpFill/>
            <a:ln>
              <a:noFill/>
            </a:ln>
            <a:effectLst>
              <a:reflection blurRad="12700" stA="38000" endPos="28000" dist="5000" dir="5400000" sy="-100000" algn="bl" rotWithShape="0"/>
            </a:effectLst>
          </p:spPr>
        </p:pic>
      </p:grpSp>
      <p:grpSp>
        <p:nvGrpSpPr>
          <p:cNvPr id="103" name="Group 102"/>
          <p:cNvGrpSpPr/>
          <p:nvPr/>
        </p:nvGrpSpPr>
        <p:grpSpPr>
          <a:xfrm>
            <a:off x="425670" y="3657600"/>
            <a:ext cx="1631730" cy="1614312"/>
            <a:chOff x="3505200" y="3124200"/>
            <a:chExt cx="2057400" cy="1981200"/>
          </a:xfrm>
          <a:solidFill>
            <a:srgbClr val="030602"/>
          </a:solidFill>
        </p:grpSpPr>
        <p:grpSp>
          <p:nvGrpSpPr>
            <p:cNvPr id="100" name="Group 99"/>
            <p:cNvGrpSpPr/>
            <p:nvPr/>
          </p:nvGrpSpPr>
          <p:grpSpPr>
            <a:xfrm>
              <a:off x="3505200" y="3124200"/>
              <a:ext cx="2057400" cy="1981200"/>
              <a:chOff x="3276600" y="2895600"/>
              <a:chExt cx="2057400" cy="1981200"/>
            </a:xfrm>
            <a:grpFill/>
          </p:grpSpPr>
          <p:sp>
            <p:nvSpPr>
              <p:cNvPr id="99" name="Rounded Rectangle 98"/>
              <p:cNvSpPr/>
              <p:nvPr/>
            </p:nvSpPr>
            <p:spPr>
              <a:xfrm>
                <a:off x="3276600" y="2895600"/>
                <a:ext cx="2057400" cy="1981200"/>
              </a:xfrm>
              <a:prstGeom prst="round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mj-lt"/>
                </a:endParaRPr>
              </a:p>
            </p:txBody>
          </p:sp>
          <p:pic>
            <p:nvPicPr>
              <p:cNvPr id="9219" name="Picture 3" descr="C:\Documents and Settings\Gaurav.VARUAG\Desktop\ICUP\interfaces\presentation\PICTURES\cache.png"/>
              <p:cNvPicPr>
                <a:picLocks noChangeAspect="1" noChangeArrowheads="1"/>
              </p:cNvPicPr>
              <p:nvPr/>
            </p:nvPicPr>
            <p:blipFill>
              <a:blip r:embed="rId4"/>
              <a:srcRect/>
              <a:stretch>
                <a:fillRect/>
              </a:stretch>
            </p:blipFill>
            <p:spPr bwMode="auto">
              <a:xfrm>
                <a:off x="3581400" y="2971800"/>
                <a:ext cx="1371600" cy="1250576"/>
              </a:xfrm>
              <a:prstGeom prst="roundRect">
                <a:avLst>
                  <a:gd name="adj" fmla="val 8594"/>
                </a:avLst>
              </a:prstGeom>
              <a:grpFill/>
              <a:ln>
                <a:noFill/>
              </a:ln>
              <a:effectLst>
                <a:reflection blurRad="12700" stA="38000" endPos="28000" dist="5000" dir="5400000" sy="-100000" algn="bl" rotWithShape="0"/>
              </a:effectLst>
            </p:spPr>
          </p:pic>
        </p:grpSp>
        <p:sp>
          <p:nvSpPr>
            <p:cNvPr id="102" name="TextBox 101"/>
            <p:cNvSpPr txBox="1"/>
            <p:nvPr/>
          </p:nvSpPr>
          <p:spPr>
            <a:xfrm>
              <a:off x="4038600" y="4495800"/>
              <a:ext cx="877163" cy="369332"/>
            </a:xfrm>
            <a:prstGeom prst="rect">
              <a:avLst/>
            </a:prstGeom>
            <a:grpFill/>
          </p:spPr>
          <p:txBody>
            <a:bodyPr wrap="none" rtlCol="0">
              <a:spAutoFit/>
            </a:bodyPr>
            <a:lstStyle/>
            <a:p>
              <a:r>
                <a:rPr lang="en-US" b="1" dirty="0" smtClean="0">
                  <a:latin typeface="+mj-lt"/>
                </a:rPr>
                <a:t>Cache</a:t>
              </a:r>
              <a:endParaRPr lang="en-US" b="1" dirty="0">
                <a:latin typeface="+mj-lt"/>
              </a:endParaRPr>
            </a:p>
          </p:txBody>
        </p:sp>
      </p:grpSp>
      <p:grpSp>
        <p:nvGrpSpPr>
          <p:cNvPr id="231" name="Group 230"/>
          <p:cNvGrpSpPr/>
          <p:nvPr/>
        </p:nvGrpSpPr>
        <p:grpSpPr>
          <a:xfrm>
            <a:off x="3463158" y="3200400"/>
            <a:ext cx="2175642" cy="2483556"/>
            <a:chOff x="0" y="2514600"/>
            <a:chExt cx="2743200" cy="3048000"/>
          </a:xfrm>
          <a:solidFill>
            <a:srgbClr val="030602"/>
          </a:solidFill>
        </p:grpSpPr>
        <p:grpSp>
          <p:nvGrpSpPr>
            <p:cNvPr id="227" name="Group 226"/>
            <p:cNvGrpSpPr/>
            <p:nvPr/>
          </p:nvGrpSpPr>
          <p:grpSpPr>
            <a:xfrm>
              <a:off x="0" y="2514600"/>
              <a:ext cx="2743200" cy="3048000"/>
              <a:chOff x="304800" y="2667000"/>
              <a:chExt cx="2743200" cy="3048000"/>
            </a:xfrm>
            <a:grpFill/>
          </p:grpSpPr>
          <p:sp>
            <p:nvSpPr>
              <p:cNvPr id="225" name="Rounded Rectangle 224"/>
              <p:cNvSpPr/>
              <p:nvPr/>
            </p:nvSpPr>
            <p:spPr>
              <a:xfrm>
                <a:off x="304800" y="2667000"/>
                <a:ext cx="2743200" cy="3048000"/>
              </a:xfrm>
              <a:prstGeom prst="round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mj-lt"/>
                </a:endParaRPr>
              </a:p>
            </p:txBody>
          </p:sp>
          <p:grpSp>
            <p:nvGrpSpPr>
              <p:cNvPr id="226" name="Group 225"/>
              <p:cNvGrpSpPr/>
              <p:nvPr/>
            </p:nvGrpSpPr>
            <p:grpSpPr>
              <a:xfrm>
                <a:off x="381000" y="3124200"/>
                <a:ext cx="2590800" cy="2133600"/>
                <a:chOff x="381000" y="3124200"/>
                <a:chExt cx="2590800" cy="2133600"/>
              </a:xfrm>
              <a:grpFill/>
            </p:grpSpPr>
            <p:pic>
              <p:nvPicPr>
                <p:cNvPr id="104" name="Picture 6" descr="C:\Documents and Settings\Gaurav.VARUAG\My Documents\My Pictures\Microsoft Clip Organizer\MCj04316160000[1].png"/>
                <p:cNvPicPr>
                  <a:picLocks noChangeAspect="1" noChangeArrowheads="1"/>
                </p:cNvPicPr>
                <p:nvPr/>
              </p:nvPicPr>
              <p:blipFill>
                <a:blip r:embed="rId5" cstate="print"/>
                <a:srcRect/>
                <a:stretch>
                  <a:fillRect/>
                </a:stretch>
              </p:blipFill>
              <p:spPr bwMode="auto">
                <a:xfrm>
                  <a:off x="1371600" y="4191000"/>
                  <a:ext cx="457200" cy="457200"/>
                </a:xfrm>
                <a:prstGeom prst="rect">
                  <a:avLst/>
                </a:prstGeom>
                <a:grpFill/>
              </p:spPr>
            </p:pic>
            <p:pic>
              <p:nvPicPr>
                <p:cNvPr id="105" name="Picture 6" descr="C:\Documents and Settings\Gaurav.VARUAG\My Documents\My Pictures\Microsoft Clip Organizer\MCj04316160000[1].png"/>
                <p:cNvPicPr>
                  <a:picLocks noChangeAspect="1" noChangeArrowheads="1"/>
                </p:cNvPicPr>
                <p:nvPr/>
              </p:nvPicPr>
              <p:blipFill>
                <a:blip r:embed="rId5" cstate="print"/>
                <a:srcRect/>
                <a:stretch>
                  <a:fillRect/>
                </a:stretch>
              </p:blipFill>
              <p:spPr bwMode="auto">
                <a:xfrm>
                  <a:off x="1828800" y="4191000"/>
                  <a:ext cx="457200" cy="457200"/>
                </a:xfrm>
                <a:prstGeom prst="rect">
                  <a:avLst/>
                </a:prstGeom>
                <a:grpFill/>
              </p:spPr>
            </p:pic>
            <p:pic>
              <p:nvPicPr>
                <p:cNvPr id="106" name="Picture 6" descr="C:\Documents and Settings\Gaurav.VARUAG\My Documents\My Pictures\Microsoft Clip Organizer\MCj04316160000[1].png"/>
                <p:cNvPicPr>
                  <a:picLocks noChangeAspect="1" noChangeArrowheads="1"/>
                </p:cNvPicPr>
                <p:nvPr/>
              </p:nvPicPr>
              <p:blipFill>
                <a:blip r:embed="rId5" cstate="print"/>
                <a:srcRect/>
                <a:stretch>
                  <a:fillRect/>
                </a:stretch>
              </p:blipFill>
              <p:spPr bwMode="auto">
                <a:xfrm>
                  <a:off x="990600" y="4191000"/>
                  <a:ext cx="457200" cy="457200"/>
                </a:xfrm>
                <a:prstGeom prst="rect">
                  <a:avLst/>
                </a:prstGeom>
                <a:grpFill/>
              </p:spPr>
            </p:pic>
            <p:pic>
              <p:nvPicPr>
                <p:cNvPr id="107" name="Picture 6" descr="C:\Documents and Settings\Gaurav.VARUAG\My Documents\My Pictures\Microsoft Clip Organizer\MCj04316160000[1].png"/>
                <p:cNvPicPr>
                  <a:picLocks noChangeAspect="1" noChangeArrowheads="1"/>
                </p:cNvPicPr>
                <p:nvPr/>
              </p:nvPicPr>
              <p:blipFill>
                <a:blip r:embed="rId5" cstate="print"/>
                <a:srcRect/>
                <a:stretch>
                  <a:fillRect/>
                </a:stretch>
              </p:blipFill>
              <p:spPr bwMode="auto">
                <a:xfrm>
                  <a:off x="1371600" y="3810000"/>
                  <a:ext cx="457200" cy="457200"/>
                </a:xfrm>
                <a:prstGeom prst="rect">
                  <a:avLst/>
                </a:prstGeom>
                <a:grpFill/>
              </p:spPr>
            </p:pic>
            <p:pic>
              <p:nvPicPr>
                <p:cNvPr id="108" name="Picture 6" descr="C:\Documents and Settings\Gaurav.VARUAG\My Documents\My Pictures\Microsoft Clip Organizer\MCj04316160000[1].png"/>
                <p:cNvPicPr>
                  <a:picLocks noChangeAspect="1" noChangeArrowheads="1"/>
                </p:cNvPicPr>
                <p:nvPr/>
              </p:nvPicPr>
              <p:blipFill>
                <a:blip r:embed="rId5" cstate="print"/>
                <a:srcRect/>
                <a:stretch>
                  <a:fillRect/>
                </a:stretch>
              </p:blipFill>
              <p:spPr bwMode="auto">
                <a:xfrm>
                  <a:off x="1828800" y="3810000"/>
                  <a:ext cx="457200" cy="457200"/>
                </a:xfrm>
                <a:prstGeom prst="rect">
                  <a:avLst/>
                </a:prstGeom>
                <a:grpFill/>
              </p:spPr>
            </p:pic>
            <p:pic>
              <p:nvPicPr>
                <p:cNvPr id="109" name="Picture 6" descr="C:\Documents and Settings\Gaurav.VARUAG\My Documents\My Pictures\Microsoft Clip Organizer\MCj04316160000[1].png"/>
                <p:cNvPicPr>
                  <a:picLocks noChangeAspect="1" noChangeArrowheads="1"/>
                </p:cNvPicPr>
                <p:nvPr/>
              </p:nvPicPr>
              <p:blipFill>
                <a:blip r:embed="rId5" cstate="print"/>
                <a:srcRect/>
                <a:stretch>
                  <a:fillRect/>
                </a:stretch>
              </p:blipFill>
              <p:spPr bwMode="auto">
                <a:xfrm>
                  <a:off x="990600" y="3810000"/>
                  <a:ext cx="457200" cy="457200"/>
                </a:xfrm>
                <a:prstGeom prst="rect">
                  <a:avLst/>
                </a:prstGeom>
                <a:grpFill/>
              </p:spPr>
            </p:pic>
            <p:pic>
              <p:nvPicPr>
                <p:cNvPr id="182" name="Picture 2" descr="C:\Documents and Settings\Gaurav.VARUAG\My Documents\My Pictures\Microsoft Clip Organizer\MCj04316040000[1].png"/>
                <p:cNvPicPr>
                  <a:picLocks noChangeAspect="1" noChangeArrowheads="1"/>
                </p:cNvPicPr>
                <p:nvPr/>
              </p:nvPicPr>
              <p:blipFill>
                <a:blip r:embed="rId6"/>
                <a:srcRect/>
                <a:stretch>
                  <a:fillRect/>
                </a:stretch>
              </p:blipFill>
              <p:spPr bwMode="auto">
                <a:xfrm>
                  <a:off x="1371600" y="3124200"/>
                  <a:ext cx="685800" cy="685800"/>
                </a:xfrm>
                <a:prstGeom prst="rect">
                  <a:avLst/>
                </a:prstGeom>
                <a:grpFill/>
              </p:spPr>
            </p:pic>
            <p:pic>
              <p:nvPicPr>
                <p:cNvPr id="220" name="Picture 2" descr="C:\Documents and Settings\Gaurav.VARUAG\My Documents\My Pictures\Microsoft Clip Organizer\MCj04316040000[1].png"/>
                <p:cNvPicPr>
                  <a:picLocks noChangeAspect="1" noChangeArrowheads="1"/>
                </p:cNvPicPr>
                <p:nvPr/>
              </p:nvPicPr>
              <p:blipFill>
                <a:blip r:embed="rId6"/>
                <a:srcRect/>
                <a:stretch>
                  <a:fillRect/>
                </a:stretch>
              </p:blipFill>
              <p:spPr bwMode="auto">
                <a:xfrm>
                  <a:off x="381000" y="3810000"/>
                  <a:ext cx="685800" cy="685800"/>
                </a:xfrm>
                <a:prstGeom prst="rect">
                  <a:avLst/>
                </a:prstGeom>
                <a:grpFill/>
              </p:spPr>
            </p:pic>
            <p:pic>
              <p:nvPicPr>
                <p:cNvPr id="221" name="Picture 2" descr="C:\Documents and Settings\Gaurav.VARUAG\My Documents\My Pictures\Microsoft Clip Organizer\MCj04316040000[1].png"/>
                <p:cNvPicPr>
                  <a:picLocks noChangeAspect="1" noChangeArrowheads="1"/>
                </p:cNvPicPr>
                <p:nvPr/>
              </p:nvPicPr>
              <p:blipFill>
                <a:blip r:embed="rId6"/>
                <a:srcRect/>
                <a:stretch>
                  <a:fillRect/>
                </a:stretch>
              </p:blipFill>
              <p:spPr bwMode="auto">
                <a:xfrm>
                  <a:off x="1524000" y="4572000"/>
                  <a:ext cx="685800" cy="685800"/>
                </a:xfrm>
                <a:prstGeom prst="rect">
                  <a:avLst/>
                </a:prstGeom>
                <a:grpFill/>
              </p:spPr>
            </p:pic>
            <p:pic>
              <p:nvPicPr>
                <p:cNvPr id="222" name="Picture 2" descr="C:\Documents and Settings\Gaurav.VARUAG\My Documents\My Pictures\Microsoft Clip Organizer\MCj04316040000[1].png"/>
                <p:cNvPicPr>
                  <a:picLocks noChangeAspect="1" noChangeArrowheads="1"/>
                </p:cNvPicPr>
                <p:nvPr/>
              </p:nvPicPr>
              <p:blipFill>
                <a:blip r:embed="rId6"/>
                <a:srcRect/>
                <a:stretch>
                  <a:fillRect/>
                </a:stretch>
              </p:blipFill>
              <p:spPr bwMode="auto">
                <a:xfrm>
                  <a:off x="2286000" y="3810000"/>
                  <a:ext cx="685800" cy="685800"/>
                </a:xfrm>
                <a:prstGeom prst="rect">
                  <a:avLst/>
                </a:prstGeom>
                <a:grpFill/>
              </p:spPr>
            </p:pic>
          </p:grpSp>
        </p:grpSp>
        <p:sp>
          <p:nvSpPr>
            <p:cNvPr id="228" name="TextBox 227"/>
            <p:cNvSpPr txBox="1"/>
            <p:nvPr/>
          </p:nvSpPr>
          <p:spPr>
            <a:xfrm>
              <a:off x="834732" y="2678668"/>
              <a:ext cx="1223412" cy="369332"/>
            </a:xfrm>
            <a:prstGeom prst="rect">
              <a:avLst/>
            </a:prstGeom>
            <a:grpFill/>
          </p:spPr>
          <p:txBody>
            <a:bodyPr wrap="none" rtlCol="0">
              <a:spAutoFit/>
            </a:bodyPr>
            <a:lstStyle/>
            <a:p>
              <a:r>
                <a:rPr lang="en-US" b="1" dirty="0" smtClean="0">
                  <a:latin typeface="+mj-lt"/>
                </a:rPr>
                <a:t>Grid Pool</a:t>
              </a:r>
              <a:endParaRPr lang="en-US" b="1" dirty="0">
                <a:latin typeface="+mj-lt"/>
              </a:endParaRPr>
            </a:p>
          </p:txBody>
        </p:sp>
      </p:grpSp>
      <p:sp>
        <p:nvSpPr>
          <p:cNvPr id="50" name="Rectangle 49"/>
          <p:cNvSpPr/>
          <p:nvPr/>
        </p:nvSpPr>
        <p:spPr>
          <a:xfrm>
            <a:off x="228600" y="5791200"/>
            <a:ext cx="8839200" cy="923330"/>
          </a:xfrm>
          <a:prstGeom prst="rect">
            <a:avLst/>
          </a:prstGeom>
          <a:solidFill>
            <a:srgbClr val="030602"/>
          </a:solidFill>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b="1" dirty="0" smtClean="0">
                <a:latin typeface="+mj-lt"/>
              </a:rPr>
              <a:t>Cache</a:t>
            </a:r>
          </a:p>
          <a:p>
            <a:pPr algn="just"/>
            <a:r>
              <a:rPr lang="en-US" dirty="0" smtClean="0">
                <a:latin typeface="+mj-lt"/>
              </a:rPr>
              <a:t>The generic execution pool caches the most frequently used data to reduce the response time for these frequently requested data.</a:t>
            </a:r>
          </a:p>
        </p:txBody>
      </p:sp>
      <p:sp>
        <p:nvSpPr>
          <p:cNvPr id="51" name="Rectangle 50"/>
          <p:cNvSpPr/>
          <p:nvPr/>
        </p:nvSpPr>
        <p:spPr>
          <a:xfrm>
            <a:off x="304800" y="5791201"/>
            <a:ext cx="8686800" cy="861774"/>
          </a:xfrm>
          <a:prstGeom prst="rect">
            <a:avLst/>
          </a:prstGeom>
          <a:solidFill>
            <a:srgbClr val="030602"/>
          </a:solidFill>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b="1" dirty="0" smtClean="0">
                <a:latin typeface="+mj-lt"/>
              </a:rPr>
              <a:t>eduGRID Learn Assistant: </a:t>
            </a:r>
          </a:p>
          <a:p>
            <a:pPr algn="just"/>
            <a:r>
              <a:rPr lang="en-US" sz="1600" dirty="0" smtClean="0">
                <a:latin typeface="+mj-lt"/>
              </a:rPr>
              <a:t>Microsoft Live Search: eduGRID makes use of Microsoft Live Search API in order to obtain latest and accurate information on frequently asked topics from the world wide web.</a:t>
            </a:r>
          </a:p>
        </p:txBody>
      </p:sp>
      <p:sp>
        <p:nvSpPr>
          <p:cNvPr id="38" name="Rounded Rectangle 37"/>
          <p:cNvSpPr/>
          <p:nvPr/>
        </p:nvSpPr>
        <p:spPr bwMode="auto">
          <a:xfrm>
            <a:off x="2590800" y="2057400"/>
            <a:ext cx="3886200" cy="381000"/>
          </a:xfrm>
          <a:prstGeom prst="roundRect">
            <a:avLst/>
          </a:prstGeom>
          <a:solidFill>
            <a:srgbClr val="03060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smtClean="0">
                <a:latin typeface="Garamond" pitchFamily="18" charset="0"/>
              </a:rPr>
              <a:t>   WEBSERVICE + INTERFACES</a:t>
            </a:r>
            <a:endParaRPr kumimoji="0" lang="en-US" sz="1800" b="1" i="0" u="none" strike="noStrike" cap="none" normalizeH="0" baseline="0" dirty="0" smtClean="0">
              <a:ln>
                <a:noFill/>
              </a:ln>
              <a:solidFill>
                <a:schemeClr val="tx1"/>
              </a:solidFill>
              <a:effectLst/>
              <a:latin typeface="Garamond" pitchFamily="18" charset="0"/>
            </a:endParaRPr>
          </a:p>
        </p:txBody>
      </p:sp>
      <p:cxnSp>
        <p:nvCxnSpPr>
          <p:cNvPr id="40" name="Straight Arrow Connector 39"/>
          <p:cNvCxnSpPr>
            <a:stCxn id="60" idx="2"/>
            <a:endCxn id="38" idx="0"/>
          </p:cNvCxnSpPr>
          <p:nvPr/>
        </p:nvCxnSpPr>
        <p:spPr bwMode="auto">
          <a:xfrm rot="16200000" flipH="1">
            <a:off x="4195442" y="1718941"/>
            <a:ext cx="671689" cy="522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a:stCxn id="38" idx="2"/>
            <a:endCxn id="225" idx="0"/>
          </p:cNvCxnSpPr>
          <p:nvPr/>
        </p:nvCxnSpPr>
        <p:spPr bwMode="auto">
          <a:xfrm rot="16200000" flipH="1">
            <a:off x="4161439" y="2810860"/>
            <a:ext cx="762000" cy="17079"/>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pic>
        <p:nvPicPr>
          <p:cNvPr id="39" name="Picture 2" descr="C:\Documents and Settings\Gaurav.VARUAG\Desktop\ICUP\interfaces\presentation\PICTURES\pointer_hand.jpg"/>
          <p:cNvPicPr>
            <a:picLocks noChangeAspect="1" noChangeArrowheads="1"/>
          </p:cNvPicPr>
          <p:nvPr/>
        </p:nvPicPr>
        <p:blipFill>
          <a:blip r:embed="rId7"/>
          <a:srcRect l="11612" t="11447" r="12599" b="11184"/>
          <a:stretch>
            <a:fillRect/>
          </a:stretch>
        </p:blipFill>
        <p:spPr bwMode="auto">
          <a:xfrm>
            <a:off x="152400" y="6264275"/>
            <a:ext cx="506963" cy="517525"/>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000"/>
                                        <p:tgtEl>
                                          <p:spTgt spid="4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2000"/>
                                        <p:tgtEl>
                                          <p:spTgt spid="38"/>
                                        </p:tgtEl>
                                      </p:cBhvr>
                                    </p:animEffect>
                                  </p:childTnLst>
                                </p:cTn>
                              </p:par>
                            </p:childTnLst>
                          </p:cTn>
                        </p:par>
                        <p:par>
                          <p:cTn id="15" fill="hold">
                            <p:stCondLst>
                              <p:cond delay="4000"/>
                            </p:stCondLst>
                            <p:childTnLst>
                              <p:par>
                                <p:cTn id="16" presetID="10" presetClass="entr" presetSubtype="0" fill="hold" nodeType="afterEffect">
                                  <p:stCondLst>
                                    <p:cond delay="0"/>
                                  </p:stCondLst>
                                  <p:childTnLst>
                                    <p:set>
                                      <p:cBhvr>
                                        <p:cTn id="17" dur="1" fill="hold">
                                          <p:stCondLst>
                                            <p:cond delay="0"/>
                                          </p:stCondLst>
                                        </p:cTn>
                                        <p:tgtEl>
                                          <p:spTgt spid="231"/>
                                        </p:tgtEl>
                                        <p:attrNameLst>
                                          <p:attrName>style.visibility</p:attrName>
                                        </p:attrNameLst>
                                      </p:cBhvr>
                                      <p:to>
                                        <p:strVal val="visible"/>
                                      </p:to>
                                    </p:set>
                                    <p:animEffect transition="in" filter="fade">
                                      <p:cBhvr>
                                        <p:cTn id="18" dur="2000"/>
                                        <p:tgtEl>
                                          <p:spTgt spid="231"/>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2000"/>
                                        <p:tgtEl>
                                          <p:spTgt spid="42"/>
                                        </p:tgtEl>
                                      </p:cBhvr>
                                    </p:animEffect>
                                  </p:childTnLst>
                                </p:cTn>
                              </p:par>
                            </p:childTnLst>
                          </p:cTn>
                        </p:par>
                        <p:par>
                          <p:cTn id="22" fill="hold">
                            <p:stCondLst>
                              <p:cond delay="6000"/>
                            </p:stCondLst>
                            <p:childTnLst>
                              <p:par>
                                <p:cTn id="23" presetID="10" presetClass="entr" presetSubtype="0" fill="hold" nodeType="after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2000"/>
                                        <p:tgtEl>
                                          <p:spTgt spid="103"/>
                                        </p:tgtEl>
                                      </p:cBhvr>
                                    </p:animEffect>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2000"/>
                                        <p:tgtEl>
                                          <p:spTgt spid="50"/>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nodeType="clickEffect">
                                  <p:stCondLst>
                                    <p:cond delay="0"/>
                                  </p:stCondLst>
                                  <p:childTnLst>
                                    <p:animMotion origin="layout" path="M -3.88889E-6 4.07407E-6 L 0.15591 -0.00649 " pathEditMode="relative" rAng="0" ptsTypes="AA">
                                      <p:cBhvr>
                                        <p:cTn id="33" dur="2000" fill="hold"/>
                                        <p:tgtEl>
                                          <p:spTgt spid="103"/>
                                        </p:tgtEl>
                                        <p:attrNameLst>
                                          <p:attrName>ppt_x</p:attrName>
                                          <p:attrName>ppt_y</p:attrName>
                                        </p:attrNameLst>
                                      </p:cBhvr>
                                      <p:rCtr x="78" y="-3"/>
                                    </p:animMotion>
                                  </p:childTnLst>
                                </p:cTn>
                              </p:par>
                            </p:childTnLst>
                          </p:cTn>
                        </p:par>
                        <p:par>
                          <p:cTn id="34" fill="hold">
                            <p:stCondLst>
                              <p:cond delay="2000"/>
                            </p:stCondLst>
                            <p:childTnLst>
                              <p:par>
                                <p:cTn id="35" presetID="10" presetClass="exit" presetSubtype="0" fill="hold" grpId="1" nodeType="afterEffect">
                                  <p:stCondLst>
                                    <p:cond delay="0"/>
                                  </p:stCondLst>
                                  <p:childTnLst>
                                    <p:animEffect transition="out" filter="fade">
                                      <p:cBhvr>
                                        <p:cTn id="36" dur="2000"/>
                                        <p:tgtEl>
                                          <p:spTgt spid="50"/>
                                        </p:tgtEl>
                                      </p:cBhvr>
                                    </p:animEffect>
                                    <p:set>
                                      <p:cBhvr>
                                        <p:cTn id="37" dur="1" fill="hold">
                                          <p:stCondLst>
                                            <p:cond delay="1999"/>
                                          </p:stCondLst>
                                        </p:cTn>
                                        <p:tgtEl>
                                          <p:spTgt spid="50"/>
                                        </p:tgtEl>
                                        <p:attrNameLst>
                                          <p:attrName>style.visibility</p:attrName>
                                        </p:attrNameLst>
                                      </p:cBhvr>
                                      <p:to>
                                        <p:strVal val="hidden"/>
                                      </p:to>
                                    </p:se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74"/>
                                        </p:tgtEl>
                                        <p:attrNameLst>
                                          <p:attrName>style.visibility</p:attrName>
                                        </p:attrNameLst>
                                      </p:cBhvr>
                                      <p:to>
                                        <p:strVal val="visible"/>
                                      </p:to>
                                    </p:set>
                                    <p:animEffect transition="in" filter="fade">
                                      <p:cBhvr>
                                        <p:cTn id="41" dur="2000"/>
                                        <p:tgtEl>
                                          <p:spTgt spid="274"/>
                                        </p:tgtEl>
                                      </p:cBhvr>
                                    </p:animEffect>
                                  </p:childTnLst>
                                </p:cTn>
                              </p:par>
                            </p:childTnLst>
                          </p:cTn>
                        </p:par>
                        <p:par>
                          <p:cTn id="42" fill="hold">
                            <p:stCondLst>
                              <p:cond delay="6000"/>
                            </p:stCondLst>
                            <p:childTnLst>
                              <p:par>
                                <p:cTn id="43" presetID="10" presetClass="entr" presetSubtype="0" fill="hold" grpId="0"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0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nodeType="clickEffect">
                                  <p:stCondLst>
                                    <p:cond delay="0"/>
                                  </p:stCondLst>
                                  <p:childTnLst>
                                    <p:animMotion origin="layout" path="M 0 4.44444E-6 L -0.12917 4.44444E-6 " pathEditMode="relative" rAng="0" ptsTypes="AA">
                                      <p:cBhvr>
                                        <p:cTn id="49" dur="2000" fill="hold"/>
                                        <p:tgtEl>
                                          <p:spTgt spid="274"/>
                                        </p:tgtEl>
                                        <p:attrNameLst>
                                          <p:attrName>ppt_x</p:attrName>
                                          <p:attrName>ppt_y</p:attrName>
                                        </p:attrNameLst>
                                      </p:cBhvr>
                                      <p:rCtr x="-65" y="0"/>
                                    </p:animMotion>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0"/>
          <p:cNvGrpSpPr>
            <a:grpSpLocks/>
          </p:cNvGrpSpPr>
          <p:nvPr/>
        </p:nvGrpSpPr>
        <p:grpSpPr bwMode="auto">
          <a:xfrm>
            <a:off x="419100" y="2286000"/>
            <a:ext cx="6667500" cy="4173537"/>
            <a:chOff x="1800" y="1934"/>
            <a:chExt cx="9900" cy="6166"/>
          </a:xfrm>
          <a:scene3d>
            <a:camera prst="perspectiveFront" fov="2700000">
              <a:rot lat="19086000" lon="19067999" rev="3108000"/>
            </a:camera>
            <a:lightRig rig="threePt" dir="t">
              <a:rot lat="0" lon="0" rev="0"/>
            </a:lightRig>
          </a:scene3d>
        </p:grpSpPr>
        <p:sp>
          <p:nvSpPr>
            <p:cNvPr id="5" name="AutoShape 31"/>
            <p:cNvSpPr>
              <a:spLocks noChangeArrowheads="1"/>
            </p:cNvSpPr>
            <p:nvPr/>
          </p:nvSpPr>
          <p:spPr bwMode="auto">
            <a:xfrm>
              <a:off x="1800" y="1934"/>
              <a:ext cx="9900" cy="6120"/>
            </a:xfrm>
            <a:prstGeom prst="roundRect">
              <a:avLst>
                <a:gd name="adj" fmla="val 16667"/>
              </a:avLst>
            </a:prstGeom>
            <a:solidFill>
              <a:srgbClr val="9FBDFF"/>
            </a:solidFill>
            <a:ln w="34925">
              <a:solidFill>
                <a:srgbClr val="FFFFFF"/>
              </a:solidFill>
              <a:round/>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dirty="0">
                <a:solidFill>
                  <a:schemeClr val="bg2"/>
                </a:solidFill>
                <a:latin typeface="+mj-lt"/>
              </a:endParaRPr>
            </a:p>
          </p:txBody>
        </p:sp>
        <p:sp>
          <p:nvSpPr>
            <p:cNvPr id="6" name="AutoShape 32"/>
            <p:cNvSpPr>
              <a:spLocks noChangeArrowheads="1"/>
            </p:cNvSpPr>
            <p:nvPr/>
          </p:nvSpPr>
          <p:spPr bwMode="auto">
            <a:xfrm>
              <a:off x="2700" y="3960"/>
              <a:ext cx="1440" cy="1620"/>
            </a:xfrm>
            <a:prstGeom prst="roundRect">
              <a:avLst>
                <a:gd name="adj" fmla="val 16667"/>
              </a:avLst>
            </a:prstGeom>
            <a:solidFill>
              <a:srgbClr val="F1F1F1"/>
            </a:solidFill>
            <a:ln w="34925">
              <a:solidFill>
                <a:srgbClr val="FFFFFF"/>
              </a:solidFill>
              <a:round/>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7" name="Text Box 33"/>
            <p:cNvSpPr txBox="1">
              <a:spLocks noChangeArrowheads="1"/>
            </p:cNvSpPr>
            <p:nvPr/>
          </p:nvSpPr>
          <p:spPr bwMode="auto">
            <a:xfrm>
              <a:off x="2700" y="5040"/>
              <a:ext cx="1440" cy="540"/>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smtClean="0">
                  <a:ln>
                    <a:noFill/>
                  </a:ln>
                  <a:solidFill>
                    <a:schemeClr val="bg2"/>
                  </a:solidFill>
                  <a:effectLst/>
                  <a:latin typeface="+mj-lt"/>
                </a:rPr>
                <a:t>STUDENT</a:t>
              </a:r>
              <a:endParaRPr kumimoji="0" lang="en-US" b="0" i="0" u="none" strike="noStrike" cap="none" normalizeH="0" baseline="0" smtClean="0">
                <a:ln>
                  <a:noFill/>
                </a:ln>
                <a:solidFill>
                  <a:schemeClr val="bg2"/>
                </a:solidFill>
                <a:effectLst/>
                <a:latin typeface="+mj-lt"/>
              </a:endParaRPr>
            </a:p>
          </p:txBody>
        </p:sp>
        <p:pic>
          <p:nvPicPr>
            <p:cNvPr id="8" name="Picture 34" descr="02"/>
            <p:cNvPicPr>
              <a:picLocks noChangeAspect="1" noChangeArrowheads="1"/>
            </p:cNvPicPr>
            <p:nvPr/>
          </p:nvPicPr>
          <p:blipFill>
            <a:blip r:embed="rId2"/>
            <a:srcRect/>
            <a:stretch>
              <a:fillRect/>
            </a:stretch>
          </p:blipFill>
          <p:spPr bwMode="auto">
            <a:xfrm>
              <a:off x="2880" y="4140"/>
              <a:ext cx="1014" cy="1012"/>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pic>
        <p:sp>
          <p:nvSpPr>
            <p:cNvPr id="9" name="AutoShape 35"/>
            <p:cNvSpPr>
              <a:spLocks noChangeArrowheads="1"/>
            </p:cNvSpPr>
            <p:nvPr/>
          </p:nvSpPr>
          <p:spPr bwMode="auto">
            <a:xfrm>
              <a:off x="3600" y="2160"/>
              <a:ext cx="1440" cy="540"/>
            </a:xfrm>
            <a:prstGeom prst="wedgeRectCallout">
              <a:avLst>
                <a:gd name="adj1" fmla="val -60069"/>
                <a:gd name="adj2" fmla="val 279630"/>
              </a:avLst>
            </a:prstGeom>
            <a:solidFill>
              <a:srgbClr val="FFFFFF"/>
            </a:solid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bg2"/>
                  </a:solidFill>
                  <a:effectLst/>
                  <a:latin typeface="+mj-lt"/>
                </a:rPr>
                <a:t>What is …?</a:t>
              </a:r>
              <a:endParaRPr kumimoji="0" lang="en-US" b="0" i="0" u="none" strike="noStrike" cap="none" normalizeH="0" baseline="0" smtClean="0">
                <a:ln>
                  <a:noFill/>
                </a:ln>
                <a:solidFill>
                  <a:schemeClr val="bg2"/>
                </a:solidFill>
                <a:effectLst/>
                <a:latin typeface="+mj-lt"/>
              </a:endParaRPr>
            </a:p>
          </p:txBody>
        </p:sp>
        <p:sp>
          <p:nvSpPr>
            <p:cNvPr id="10" name="AutoShape 36"/>
            <p:cNvSpPr>
              <a:spLocks noChangeArrowheads="1"/>
            </p:cNvSpPr>
            <p:nvPr/>
          </p:nvSpPr>
          <p:spPr bwMode="auto">
            <a:xfrm>
              <a:off x="4680" y="2820"/>
              <a:ext cx="1620" cy="600"/>
            </a:xfrm>
            <a:prstGeom prst="wedgeRectCallout">
              <a:avLst>
                <a:gd name="adj1" fmla="val -83644"/>
                <a:gd name="adj2" fmla="val 210000"/>
              </a:avLst>
            </a:prstGeom>
            <a:solidFill>
              <a:srgbClr val="FFFFFF"/>
            </a:solid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bg2"/>
                  </a:solidFill>
                  <a:effectLst/>
                  <a:latin typeface="+mj-lt"/>
                </a:rPr>
                <a:t>What do you mean by…?</a:t>
              </a:r>
              <a:endParaRPr kumimoji="0" lang="en-US" b="0" i="0" u="none" strike="noStrike" cap="none" normalizeH="0" baseline="0" smtClean="0">
                <a:ln>
                  <a:noFill/>
                </a:ln>
                <a:solidFill>
                  <a:schemeClr val="bg2"/>
                </a:solidFill>
                <a:effectLst/>
                <a:latin typeface="+mj-lt"/>
              </a:endParaRPr>
            </a:p>
          </p:txBody>
        </p:sp>
        <p:sp>
          <p:nvSpPr>
            <p:cNvPr id="11" name="AutoShape 37"/>
            <p:cNvSpPr>
              <a:spLocks noChangeArrowheads="1"/>
            </p:cNvSpPr>
            <p:nvPr/>
          </p:nvSpPr>
          <p:spPr bwMode="auto">
            <a:xfrm>
              <a:off x="4680" y="5940"/>
              <a:ext cx="1620" cy="600"/>
            </a:xfrm>
            <a:prstGeom prst="wedgeRectCallout">
              <a:avLst>
                <a:gd name="adj1" fmla="val -83644"/>
                <a:gd name="adj2" fmla="val -196667"/>
              </a:avLst>
            </a:prstGeom>
            <a:solidFill>
              <a:srgbClr val="FFFFFF"/>
            </a:solid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bg2"/>
                  </a:solidFill>
                  <a:effectLst/>
                  <a:latin typeface="+mj-lt"/>
                </a:rPr>
                <a:t>Answer is …</a:t>
              </a:r>
              <a:endParaRPr kumimoji="0" lang="en-US" b="0" i="0" u="none" strike="noStrike" cap="none" normalizeH="0" baseline="0" smtClean="0">
                <a:ln>
                  <a:noFill/>
                </a:ln>
                <a:solidFill>
                  <a:schemeClr val="bg2"/>
                </a:solidFill>
                <a:effectLst/>
                <a:latin typeface="+mj-lt"/>
              </a:endParaRPr>
            </a:p>
          </p:txBody>
        </p:sp>
        <p:sp>
          <p:nvSpPr>
            <p:cNvPr id="12" name="AutoShape 38"/>
            <p:cNvSpPr>
              <a:spLocks noChangeArrowheads="1"/>
            </p:cNvSpPr>
            <p:nvPr/>
          </p:nvSpPr>
          <p:spPr bwMode="auto">
            <a:xfrm>
              <a:off x="5400" y="3780"/>
              <a:ext cx="2520" cy="1980"/>
            </a:xfrm>
            <a:prstGeom prst="roundRect">
              <a:avLst>
                <a:gd name="adj" fmla="val 16667"/>
              </a:avLst>
            </a:prstGeom>
            <a:solidFill>
              <a:srgbClr val="F1F1F1"/>
            </a:solidFill>
            <a:ln w="34925">
              <a:solidFill>
                <a:srgbClr val="FFFFFF"/>
              </a:solidFill>
              <a:round/>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13" name="Text Box 39"/>
            <p:cNvSpPr txBox="1">
              <a:spLocks noChangeArrowheads="1"/>
            </p:cNvSpPr>
            <p:nvPr/>
          </p:nvSpPr>
          <p:spPr bwMode="auto">
            <a:xfrm>
              <a:off x="5400" y="3960"/>
              <a:ext cx="2340" cy="1440"/>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smtClean="0">
                  <a:ln>
                    <a:noFill/>
                  </a:ln>
                  <a:solidFill>
                    <a:schemeClr val="bg2"/>
                  </a:solidFill>
                  <a:effectLst/>
                  <a:latin typeface="+mj-lt"/>
                </a:rPr>
                <a:t>INPUT/OUTPUT INTERFACES</a:t>
              </a:r>
            </a:p>
            <a:p>
              <a:pPr marL="457200" marR="0" lvl="1"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900" b="1" i="0" u="none" strike="noStrike" cap="none" normalizeH="0" baseline="0" dirty="0" smtClean="0">
                  <a:ln>
                    <a:noFill/>
                  </a:ln>
                  <a:solidFill>
                    <a:schemeClr val="bg2"/>
                  </a:solidFill>
                  <a:effectLst/>
                  <a:latin typeface="+mj-lt"/>
                </a:rPr>
                <a:t>Text </a:t>
              </a:r>
            </a:p>
            <a:p>
              <a:pPr marL="457200" marR="0" lvl="1"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900" b="1" i="0" u="none" strike="noStrike" cap="none" normalizeH="0" baseline="0" dirty="0" smtClean="0">
                  <a:ln>
                    <a:noFill/>
                  </a:ln>
                  <a:solidFill>
                    <a:schemeClr val="bg2"/>
                  </a:solidFill>
                  <a:effectLst/>
                  <a:latin typeface="+mj-lt"/>
                </a:rPr>
                <a:t>Voice</a:t>
              </a:r>
              <a:endParaRPr kumimoji="0" lang="en-US" b="0" i="0" u="none" strike="noStrike" cap="none" normalizeH="0" baseline="0" dirty="0" smtClean="0">
                <a:ln>
                  <a:noFill/>
                </a:ln>
                <a:solidFill>
                  <a:schemeClr val="bg2"/>
                </a:solidFill>
                <a:effectLst/>
                <a:latin typeface="+mj-lt"/>
              </a:endParaRPr>
            </a:p>
          </p:txBody>
        </p:sp>
        <p:sp>
          <p:nvSpPr>
            <p:cNvPr id="14" name="Rectangle 40"/>
            <p:cNvSpPr>
              <a:spLocks noChangeArrowheads="1"/>
            </p:cNvSpPr>
            <p:nvPr/>
          </p:nvSpPr>
          <p:spPr bwMode="auto">
            <a:xfrm>
              <a:off x="8640" y="2520"/>
              <a:ext cx="2520" cy="900"/>
            </a:xfrm>
            <a:prstGeom prst="rect">
              <a:avLst/>
            </a:prstGeom>
            <a:solidFill>
              <a:srgbClr val="FFFFFF"/>
            </a:solid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15" name="Text Box 41"/>
            <p:cNvSpPr txBox="1">
              <a:spLocks noChangeArrowheads="1"/>
            </p:cNvSpPr>
            <p:nvPr/>
          </p:nvSpPr>
          <p:spPr bwMode="auto">
            <a:xfrm>
              <a:off x="8640" y="2520"/>
              <a:ext cx="2319" cy="900"/>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pPr marL="457200" marR="0" lvl="1" indent="0" algn="ctr"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smtClean="0">
                  <a:ln>
                    <a:noFill/>
                  </a:ln>
                  <a:solidFill>
                    <a:schemeClr val="bg2"/>
                  </a:solidFill>
                  <a:effectLst/>
                  <a:latin typeface="+mj-lt"/>
                </a:rPr>
                <a:t>Logical</a:t>
              </a:r>
            </a:p>
            <a:p>
              <a:pPr marL="457200" marR="0" lvl="1" indent="0" algn="ctr"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smtClean="0">
                  <a:ln>
                    <a:noFill/>
                  </a:ln>
                  <a:solidFill>
                    <a:schemeClr val="bg2"/>
                  </a:solidFill>
                  <a:effectLst/>
                  <a:latin typeface="+mj-lt"/>
                </a:rPr>
                <a:t>Reasoning </a:t>
              </a:r>
            </a:p>
            <a:p>
              <a:pPr marL="457200" marR="0" lvl="1" indent="0" algn="ctr"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smtClean="0">
                  <a:ln>
                    <a:noFill/>
                  </a:ln>
                  <a:solidFill>
                    <a:schemeClr val="bg2"/>
                  </a:solidFill>
                  <a:effectLst/>
                  <a:latin typeface="+mj-lt"/>
                </a:rPr>
                <a:t>Module</a:t>
              </a:r>
              <a:endParaRPr kumimoji="0" lang="en-US" b="0" i="0" u="none" strike="noStrike" cap="none" normalizeH="0" baseline="0" dirty="0" smtClean="0">
                <a:ln>
                  <a:noFill/>
                </a:ln>
                <a:solidFill>
                  <a:schemeClr val="bg2"/>
                </a:solidFill>
                <a:effectLst/>
                <a:latin typeface="+mj-lt"/>
              </a:endParaRPr>
            </a:p>
          </p:txBody>
        </p:sp>
        <p:sp>
          <p:nvSpPr>
            <p:cNvPr id="16" name="Rectangle 42"/>
            <p:cNvSpPr>
              <a:spLocks noChangeArrowheads="1"/>
            </p:cNvSpPr>
            <p:nvPr/>
          </p:nvSpPr>
          <p:spPr bwMode="auto">
            <a:xfrm>
              <a:off x="8640" y="4180"/>
              <a:ext cx="2520" cy="900"/>
            </a:xfrm>
            <a:prstGeom prst="rect">
              <a:avLst/>
            </a:prstGeom>
            <a:solidFill>
              <a:srgbClr val="FFFFFF"/>
            </a:solid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17" name="Text Box 43"/>
            <p:cNvSpPr txBox="1">
              <a:spLocks noChangeArrowheads="1"/>
            </p:cNvSpPr>
            <p:nvPr/>
          </p:nvSpPr>
          <p:spPr bwMode="auto">
            <a:xfrm>
              <a:off x="8640" y="4132"/>
              <a:ext cx="2520" cy="900"/>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en-US" sz="1100" b="1" i="0" u="none" strike="noStrike" cap="none" normalizeH="0" baseline="0" dirty="0" smtClean="0">
                  <a:ln>
                    <a:noFill/>
                  </a:ln>
                  <a:solidFill>
                    <a:schemeClr val="bg2"/>
                  </a:solidFill>
                  <a:effectLst/>
                  <a:latin typeface="+mj-lt"/>
                </a:rPr>
                <a:t>Natural Language</a:t>
              </a:r>
            </a:p>
            <a:p>
              <a:pPr marL="0" marR="0" lvl="0" indent="0" algn="ctr" defTabSz="914400" rtl="0" eaLnBrk="1" fontAlgn="base" latinLnBrk="0" hangingPunct="1">
                <a:lnSpc>
                  <a:spcPct val="100000"/>
                </a:lnSpc>
                <a:spcBef>
                  <a:spcPct val="0"/>
                </a:spcBef>
                <a:buClrTx/>
                <a:buSzTx/>
                <a:buFontTx/>
                <a:buNone/>
                <a:tabLst/>
              </a:pPr>
              <a:r>
                <a:rPr kumimoji="0" lang="en-US" sz="1100" b="1" i="0" u="none" strike="noStrike" cap="none" normalizeH="0" baseline="0" dirty="0" smtClean="0">
                  <a:ln>
                    <a:noFill/>
                  </a:ln>
                  <a:solidFill>
                    <a:schemeClr val="bg2"/>
                  </a:solidFill>
                  <a:effectLst/>
                  <a:latin typeface="+mj-lt"/>
                </a:rPr>
                <a:t>Processing</a:t>
              </a:r>
            </a:p>
            <a:p>
              <a:pPr marL="0" marR="0" lvl="0" indent="0" algn="ctr" defTabSz="914400" rtl="0" eaLnBrk="1" fontAlgn="base" latinLnBrk="0" hangingPunct="1">
                <a:lnSpc>
                  <a:spcPct val="100000"/>
                </a:lnSpc>
                <a:spcBef>
                  <a:spcPct val="0"/>
                </a:spcBef>
                <a:buClrTx/>
                <a:buSzTx/>
                <a:buFontTx/>
                <a:buNone/>
                <a:tabLst/>
              </a:pPr>
              <a:r>
                <a:rPr kumimoji="0" lang="en-US" sz="1100" b="1" i="0" u="none" strike="noStrike" cap="none" normalizeH="0" baseline="0" dirty="0" smtClean="0">
                  <a:ln>
                    <a:noFill/>
                  </a:ln>
                  <a:solidFill>
                    <a:schemeClr val="bg2"/>
                  </a:solidFill>
                  <a:effectLst/>
                  <a:latin typeface="+mj-lt"/>
                </a:rPr>
                <a:t>Module</a:t>
              </a:r>
              <a:endParaRPr kumimoji="0" lang="en-US" sz="900" b="1" i="0" u="none" strike="noStrike" cap="none" normalizeH="0" baseline="0" dirty="0" smtClean="0">
                <a:ln>
                  <a:noFill/>
                </a:ln>
                <a:solidFill>
                  <a:schemeClr val="bg2"/>
                </a:solidFill>
                <a:effectLst/>
                <a:latin typeface="+mj-lt"/>
              </a:endParaRPr>
            </a:p>
            <a:p>
              <a:pPr marL="0" marR="0" lvl="0" indent="0" algn="l" defTabSz="914400" rtl="0" eaLnBrk="1" fontAlgn="base" latinLnBrk="0" hangingPunct="1">
                <a:lnSpc>
                  <a:spcPct val="100000"/>
                </a:lnSpc>
                <a:spcBef>
                  <a:spcPct val="0"/>
                </a:spcBef>
                <a:buClrTx/>
                <a:buSzTx/>
                <a:buFontTx/>
                <a:buNone/>
                <a:tabLst/>
              </a:pPr>
              <a:endParaRPr kumimoji="0" lang="en-US" sz="2800" b="0" i="0" u="none" strike="noStrike" cap="none" normalizeH="0" baseline="0" dirty="0" smtClean="0">
                <a:ln>
                  <a:noFill/>
                </a:ln>
                <a:solidFill>
                  <a:schemeClr val="bg2"/>
                </a:solidFill>
                <a:effectLst/>
                <a:latin typeface="+mj-lt"/>
              </a:endParaRPr>
            </a:p>
          </p:txBody>
        </p:sp>
        <p:sp>
          <p:nvSpPr>
            <p:cNvPr id="18" name="Rectangle 44"/>
            <p:cNvSpPr>
              <a:spLocks noChangeArrowheads="1"/>
            </p:cNvSpPr>
            <p:nvPr/>
          </p:nvSpPr>
          <p:spPr bwMode="auto">
            <a:xfrm>
              <a:off x="7200" y="6120"/>
              <a:ext cx="3060" cy="360"/>
            </a:xfrm>
            <a:prstGeom prst="rect">
              <a:avLst/>
            </a:prstGeom>
            <a:solidFill>
              <a:srgbClr val="FFFFFF"/>
            </a:solid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19" name="Text Box 45"/>
            <p:cNvSpPr txBox="1">
              <a:spLocks noChangeArrowheads="1"/>
            </p:cNvSpPr>
            <p:nvPr/>
          </p:nvSpPr>
          <p:spPr bwMode="auto">
            <a:xfrm>
              <a:off x="7200" y="6120"/>
              <a:ext cx="3240" cy="360"/>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0" tIns="45720" rIns="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smtClean="0">
                  <a:ln>
                    <a:noFill/>
                  </a:ln>
                  <a:solidFill>
                    <a:schemeClr val="bg2"/>
                  </a:solidFill>
                  <a:effectLst/>
                  <a:latin typeface="+mj-lt"/>
                </a:rPr>
                <a:t>General Knowledge KB</a:t>
              </a:r>
              <a:endParaRPr kumimoji="0" lang="en-US" b="0" i="0" u="none" strike="noStrike" cap="none" normalizeH="0" baseline="0" smtClean="0">
                <a:ln>
                  <a:noFill/>
                </a:ln>
                <a:solidFill>
                  <a:schemeClr val="bg2"/>
                </a:solidFill>
                <a:effectLst/>
                <a:latin typeface="+mj-lt"/>
              </a:endParaRPr>
            </a:p>
          </p:txBody>
        </p:sp>
        <p:sp>
          <p:nvSpPr>
            <p:cNvPr id="20" name="Rectangle 46"/>
            <p:cNvSpPr>
              <a:spLocks noChangeArrowheads="1"/>
            </p:cNvSpPr>
            <p:nvPr/>
          </p:nvSpPr>
          <p:spPr bwMode="auto">
            <a:xfrm>
              <a:off x="7740" y="6660"/>
              <a:ext cx="3060" cy="360"/>
            </a:xfrm>
            <a:prstGeom prst="rect">
              <a:avLst/>
            </a:prstGeom>
            <a:solidFill>
              <a:srgbClr val="FFFFFF"/>
            </a:solid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21" name="Text Box 47"/>
            <p:cNvSpPr txBox="1">
              <a:spLocks noChangeArrowheads="1"/>
            </p:cNvSpPr>
            <p:nvPr/>
          </p:nvSpPr>
          <p:spPr bwMode="auto">
            <a:xfrm>
              <a:off x="7740" y="6660"/>
              <a:ext cx="3240" cy="360"/>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smtClean="0">
                  <a:ln>
                    <a:noFill/>
                  </a:ln>
                  <a:solidFill>
                    <a:schemeClr val="bg2"/>
                  </a:solidFill>
                  <a:effectLst/>
                  <a:latin typeface="+mj-lt"/>
                </a:rPr>
                <a:t>Subject Specific KB</a:t>
              </a:r>
              <a:endParaRPr kumimoji="0" lang="en-US" b="0" i="0" u="none" strike="noStrike" cap="none" normalizeH="0" baseline="0" smtClean="0">
                <a:ln>
                  <a:noFill/>
                </a:ln>
                <a:solidFill>
                  <a:schemeClr val="bg2"/>
                </a:solidFill>
                <a:effectLst/>
                <a:latin typeface="+mj-lt"/>
              </a:endParaRPr>
            </a:p>
          </p:txBody>
        </p:sp>
        <p:sp>
          <p:nvSpPr>
            <p:cNvPr id="22" name="Rectangle 48"/>
            <p:cNvSpPr>
              <a:spLocks noChangeArrowheads="1"/>
            </p:cNvSpPr>
            <p:nvPr/>
          </p:nvSpPr>
          <p:spPr bwMode="auto">
            <a:xfrm>
              <a:off x="8460" y="7200"/>
              <a:ext cx="2880" cy="360"/>
            </a:xfrm>
            <a:prstGeom prst="rect">
              <a:avLst/>
            </a:prstGeom>
            <a:solidFill>
              <a:srgbClr val="FFFFFF"/>
            </a:solid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23" name="Text Box 49"/>
            <p:cNvSpPr txBox="1">
              <a:spLocks noChangeArrowheads="1"/>
            </p:cNvSpPr>
            <p:nvPr/>
          </p:nvSpPr>
          <p:spPr bwMode="auto">
            <a:xfrm>
              <a:off x="8460" y="7200"/>
              <a:ext cx="2700" cy="360"/>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0" rIns="9144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smtClean="0">
                  <a:ln>
                    <a:noFill/>
                  </a:ln>
                  <a:solidFill>
                    <a:schemeClr val="bg2"/>
                  </a:solidFill>
                  <a:effectLst/>
                  <a:latin typeface="+mj-lt"/>
                </a:rPr>
                <a:t>       User Profile</a:t>
              </a:r>
              <a:endParaRPr kumimoji="0" lang="en-US" b="0" i="0" u="none" strike="noStrike" cap="none" normalizeH="0" baseline="0" smtClean="0">
                <a:ln>
                  <a:noFill/>
                </a:ln>
                <a:solidFill>
                  <a:schemeClr val="bg2"/>
                </a:solidFill>
                <a:effectLst/>
                <a:latin typeface="+mj-lt"/>
              </a:endParaRPr>
            </a:p>
          </p:txBody>
        </p:sp>
        <p:sp>
          <p:nvSpPr>
            <p:cNvPr id="24" name="Line 50"/>
            <p:cNvSpPr>
              <a:spLocks noChangeShapeType="1"/>
            </p:cNvSpPr>
            <p:nvPr/>
          </p:nvSpPr>
          <p:spPr bwMode="auto">
            <a:xfrm>
              <a:off x="4335" y="4634"/>
              <a:ext cx="885" cy="0"/>
            </a:xfrm>
            <a:prstGeom prst="line">
              <a:avLst/>
            </a:prstGeom>
            <a:noFill/>
            <a:ln w="34925">
              <a:solidFill>
                <a:srgbClr val="FFFFFF"/>
              </a:solidFill>
              <a:round/>
              <a:headEnd type="triangle" w="med" len="med"/>
              <a:tailEnd type="triangle" w="med" len="me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25" name="Line 51"/>
            <p:cNvSpPr>
              <a:spLocks noChangeShapeType="1"/>
            </p:cNvSpPr>
            <p:nvPr/>
          </p:nvSpPr>
          <p:spPr bwMode="auto">
            <a:xfrm>
              <a:off x="8100" y="4634"/>
              <a:ext cx="440" cy="0"/>
            </a:xfrm>
            <a:prstGeom prst="line">
              <a:avLst/>
            </a:prstGeom>
            <a:noFill/>
            <a:ln w="34925">
              <a:solidFill>
                <a:srgbClr val="FFFFFF"/>
              </a:solidFill>
              <a:round/>
              <a:headEnd type="triangle" w="med" len="med"/>
              <a:tailEnd type="triangle" w="med" len="me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26" name="Line 52"/>
            <p:cNvSpPr>
              <a:spLocks noChangeShapeType="1"/>
            </p:cNvSpPr>
            <p:nvPr/>
          </p:nvSpPr>
          <p:spPr bwMode="auto">
            <a:xfrm>
              <a:off x="9720" y="5220"/>
              <a:ext cx="0" cy="720"/>
            </a:xfrm>
            <a:prstGeom prst="line">
              <a:avLst/>
            </a:prstGeom>
            <a:noFill/>
            <a:ln w="34925">
              <a:solidFill>
                <a:srgbClr val="FFFFFF"/>
              </a:solidFill>
              <a:round/>
              <a:headEnd type="triangle" w="med" len="med"/>
              <a:tailEnd type="triangle" w="med" len="me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27" name="Line 53"/>
            <p:cNvSpPr>
              <a:spLocks noChangeShapeType="1"/>
            </p:cNvSpPr>
            <p:nvPr/>
          </p:nvSpPr>
          <p:spPr bwMode="auto">
            <a:xfrm>
              <a:off x="10520" y="5220"/>
              <a:ext cx="0" cy="1440"/>
            </a:xfrm>
            <a:prstGeom prst="line">
              <a:avLst/>
            </a:prstGeom>
            <a:noFill/>
            <a:ln w="34925">
              <a:solidFill>
                <a:srgbClr val="FFFFFF"/>
              </a:solidFill>
              <a:round/>
              <a:headEnd type="triangle" w="med" len="med"/>
              <a:tailEnd type="triangle" w="med" len="me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28" name="Line 54"/>
            <p:cNvSpPr>
              <a:spLocks noChangeShapeType="1"/>
            </p:cNvSpPr>
            <p:nvPr/>
          </p:nvSpPr>
          <p:spPr bwMode="auto">
            <a:xfrm>
              <a:off x="10980" y="5220"/>
              <a:ext cx="0" cy="1920"/>
            </a:xfrm>
            <a:prstGeom prst="line">
              <a:avLst/>
            </a:prstGeom>
            <a:noFill/>
            <a:ln w="34925">
              <a:solidFill>
                <a:srgbClr val="FFFFFF"/>
              </a:solidFill>
              <a:round/>
              <a:headEnd type="triangle" w="med" len="med"/>
              <a:tailEnd type="triangle" w="med" len="me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29" name="Line 55"/>
            <p:cNvSpPr>
              <a:spLocks noChangeShapeType="1"/>
            </p:cNvSpPr>
            <p:nvPr/>
          </p:nvSpPr>
          <p:spPr bwMode="auto">
            <a:xfrm>
              <a:off x="9900" y="3480"/>
              <a:ext cx="0" cy="640"/>
            </a:xfrm>
            <a:prstGeom prst="line">
              <a:avLst/>
            </a:prstGeom>
            <a:noFill/>
            <a:ln w="34925">
              <a:solidFill>
                <a:srgbClr val="FFFFFF"/>
              </a:solidFill>
              <a:round/>
              <a:headEnd type="triangle" w="med" len="med"/>
              <a:tailEnd type="triangle" w="med" len="me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sp>
          <p:nvSpPr>
            <p:cNvPr id="30" name="Text Box 56"/>
            <p:cNvSpPr txBox="1">
              <a:spLocks noChangeArrowheads="1"/>
            </p:cNvSpPr>
            <p:nvPr/>
          </p:nvSpPr>
          <p:spPr bwMode="auto">
            <a:xfrm>
              <a:off x="2700" y="7380"/>
              <a:ext cx="4680" cy="720"/>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1" i="0" u="sng" strike="noStrike" cap="none" normalizeH="0" baseline="0" dirty="0" smtClean="0">
                  <a:ln>
                    <a:noFill/>
                  </a:ln>
                  <a:solidFill>
                    <a:schemeClr val="bg2"/>
                  </a:solidFill>
                  <a:effectLst/>
                  <a:latin typeface="+mj-lt"/>
                </a:rPr>
                <a:t>Schematic Diagram of </a:t>
              </a:r>
              <a:r>
                <a:rPr kumimoji="0" lang="en-US" sz="1100" b="1" i="0" u="sng" strike="noStrike" cap="none" normalizeH="0" baseline="0" dirty="0" err="1" smtClean="0">
                  <a:ln>
                    <a:noFill/>
                  </a:ln>
                  <a:solidFill>
                    <a:schemeClr val="bg2"/>
                  </a:solidFill>
                  <a:effectLst/>
                  <a:latin typeface="+mj-lt"/>
                </a:rPr>
                <a:t>Bot</a:t>
              </a:r>
              <a:r>
                <a:rPr kumimoji="0" lang="en-US" sz="1100" b="1" i="0" u="sng" strike="noStrike" cap="none" normalizeH="0" baseline="0" dirty="0" smtClean="0">
                  <a:ln>
                    <a:noFill/>
                  </a:ln>
                  <a:solidFill>
                    <a:schemeClr val="bg2"/>
                  </a:solidFill>
                  <a:effectLst/>
                  <a:latin typeface="+mj-lt"/>
                </a:rPr>
                <a:t> Design</a:t>
              </a:r>
              <a:endParaRPr kumimoji="0" lang="en-US" b="0" i="0" u="none" strike="noStrike" cap="none" normalizeH="0" baseline="0" dirty="0" smtClean="0">
                <a:ln>
                  <a:noFill/>
                </a:ln>
                <a:solidFill>
                  <a:schemeClr val="bg2"/>
                </a:solidFill>
                <a:effectLst/>
                <a:latin typeface="+mj-lt"/>
              </a:endParaRPr>
            </a:p>
          </p:txBody>
        </p:sp>
      </p:grpSp>
      <p:sp>
        <p:nvSpPr>
          <p:cNvPr id="31" name="TextBox 30"/>
          <p:cNvSpPr txBox="1"/>
          <p:nvPr/>
        </p:nvSpPr>
        <p:spPr>
          <a:xfrm>
            <a:off x="304800" y="1765280"/>
            <a:ext cx="8610600" cy="3785652"/>
          </a:xfrm>
          <a:prstGeom prst="rect">
            <a:avLst/>
          </a:prstGeom>
          <a:solidFill>
            <a:schemeClr val="dk1">
              <a:alpha val="89000"/>
            </a:schemeClr>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latin typeface="Century Gothic" pitchFamily="34" charset="0"/>
              </a:rPr>
              <a:t>This system is an artificial intelligence entity, with the power of NLP.</a:t>
            </a:r>
          </a:p>
          <a:p>
            <a:endParaRPr lang="en-US" sz="1600" b="1" dirty="0" smtClean="0">
              <a:latin typeface="Century Gothic" pitchFamily="34" charset="0"/>
            </a:endParaRPr>
          </a:p>
          <a:p>
            <a:r>
              <a:rPr lang="en-US" sz="1600" dirty="0" smtClean="0">
                <a:latin typeface="Century Gothic" pitchFamily="34" charset="0"/>
              </a:rPr>
              <a:t>e.g.</a:t>
            </a:r>
            <a:endParaRPr lang="en-US" sz="1400" dirty="0" smtClean="0">
              <a:latin typeface="Century Gothic" pitchFamily="34" charset="0"/>
            </a:endParaRPr>
          </a:p>
          <a:p>
            <a:endParaRPr lang="en-US" sz="1200" dirty="0" smtClean="0">
              <a:latin typeface="Century Gothic" pitchFamily="34" charset="0"/>
            </a:endParaRPr>
          </a:p>
          <a:p>
            <a:r>
              <a:rPr lang="en-US" sz="1200" dirty="0" smtClean="0">
                <a:latin typeface="Century Gothic" pitchFamily="34" charset="0"/>
              </a:rPr>
              <a:t>&lt;</a:t>
            </a:r>
            <a:r>
              <a:rPr lang="en-US" sz="1200" dirty="0" err="1" smtClean="0">
                <a:latin typeface="Century Gothic" pitchFamily="34" charset="0"/>
              </a:rPr>
              <a:t>aiml</a:t>
            </a:r>
            <a:r>
              <a:rPr lang="en-US" sz="1200" dirty="0" smtClean="0">
                <a:latin typeface="Century Gothic" pitchFamily="34" charset="0"/>
              </a:rPr>
              <a:t>&gt;</a:t>
            </a:r>
          </a:p>
          <a:p>
            <a:r>
              <a:rPr lang="en-US" sz="1200" dirty="0" smtClean="0">
                <a:latin typeface="Century Gothic" pitchFamily="34" charset="0"/>
              </a:rPr>
              <a:t>&lt;</a:t>
            </a:r>
            <a:r>
              <a:rPr lang="en-US" sz="1200" dirty="0" smtClean="0">
                <a:latin typeface="Century Gothic" pitchFamily="34" charset="0"/>
              </a:rPr>
              <a:t>category&gt;&lt;pattern&gt;ASL&lt;/pattern&gt;&lt;template&gt;&lt;</a:t>
            </a:r>
            <a:r>
              <a:rPr lang="en-US" sz="1200" dirty="0" err="1" smtClean="0">
                <a:latin typeface="Century Gothic" pitchFamily="34" charset="0"/>
              </a:rPr>
              <a:t>bot</a:t>
            </a:r>
            <a:r>
              <a:rPr lang="en-US" sz="1200" dirty="0" smtClean="0">
                <a:latin typeface="Century Gothic" pitchFamily="34" charset="0"/>
              </a:rPr>
              <a:t> name="age"/&gt;/&lt;</a:t>
            </a:r>
            <a:r>
              <a:rPr lang="en-US" sz="1200" dirty="0" err="1" smtClean="0">
                <a:latin typeface="Century Gothic" pitchFamily="34" charset="0"/>
              </a:rPr>
              <a:t>bot</a:t>
            </a:r>
            <a:r>
              <a:rPr lang="en-US" sz="1200" dirty="0" smtClean="0">
                <a:latin typeface="Century Gothic" pitchFamily="34" charset="0"/>
              </a:rPr>
              <a:t> name="gender"/&gt;/&lt;</a:t>
            </a:r>
            <a:r>
              <a:rPr lang="en-US" sz="1200" dirty="0" err="1" smtClean="0">
                <a:latin typeface="Century Gothic" pitchFamily="34" charset="0"/>
              </a:rPr>
              <a:t>bot</a:t>
            </a:r>
            <a:r>
              <a:rPr lang="en-US" sz="1200" dirty="0" smtClean="0">
                <a:latin typeface="Century Gothic" pitchFamily="34" charset="0"/>
              </a:rPr>
              <a:t> name="location"/&gt;.&lt;/template&gt;&lt;/category&gt;  </a:t>
            </a:r>
          </a:p>
          <a:p>
            <a:r>
              <a:rPr lang="en-US" sz="1200" dirty="0" smtClean="0">
                <a:latin typeface="Century Gothic" pitchFamily="34" charset="0"/>
              </a:rPr>
              <a:t>&lt;category&gt;&lt;pattern&gt;WHAT IS YOUR FAVORITE COLOR&lt;/pattern&gt;&lt;template&gt;My favorite color is &lt;</a:t>
            </a:r>
            <a:r>
              <a:rPr lang="en-US" sz="1200" dirty="0" err="1" smtClean="0">
                <a:latin typeface="Century Gothic" pitchFamily="34" charset="0"/>
              </a:rPr>
              <a:t>bot</a:t>
            </a:r>
            <a:r>
              <a:rPr lang="en-US" sz="1200" dirty="0" smtClean="0">
                <a:latin typeface="Century Gothic" pitchFamily="34" charset="0"/>
              </a:rPr>
              <a:t> name="</a:t>
            </a:r>
            <a:r>
              <a:rPr lang="en-US" sz="1200" dirty="0" err="1" smtClean="0">
                <a:latin typeface="Century Gothic" pitchFamily="34" charset="0"/>
              </a:rPr>
              <a:t>favoritecolor</a:t>
            </a:r>
            <a:r>
              <a:rPr lang="en-US" sz="1200" dirty="0" smtClean="0">
                <a:latin typeface="Century Gothic" pitchFamily="34" charset="0"/>
              </a:rPr>
              <a:t>"/&gt;.  What is yours?&lt;/template&gt;&lt;/category&gt;</a:t>
            </a:r>
          </a:p>
          <a:p>
            <a:r>
              <a:rPr lang="en-US" sz="1200" dirty="0" smtClean="0">
                <a:latin typeface="Century Gothic" pitchFamily="34" charset="0"/>
              </a:rPr>
              <a:t>&lt;category&gt;</a:t>
            </a:r>
          </a:p>
          <a:p>
            <a:r>
              <a:rPr lang="en-US" sz="1200" dirty="0" smtClean="0">
                <a:latin typeface="Century Gothic" pitchFamily="34" charset="0"/>
              </a:rPr>
              <a:t>&lt;pattern&gt;WHAT SPECIES ARE YOU&lt;/pattern&gt;</a:t>
            </a:r>
          </a:p>
          <a:p>
            <a:r>
              <a:rPr lang="en-US" sz="1200" dirty="0" smtClean="0">
                <a:latin typeface="Century Gothic" pitchFamily="34" charset="0"/>
              </a:rPr>
              <a:t>&lt;template&gt;I am a &lt;</a:t>
            </a:r>
            <a:r>
              <a:rPr lang="en-US" sz="1200" dirty="0" err="1" smtClean="0">
                <a:latin typeface="Century Gothic" pitchFamily="34" charset="0"/>
              </a:rPr>
              <a:t>bot</a:t>
            </a:r>
            <a:r>
              <a:rPr lang="en-US" sz="1200" dirty="0" smtClean="0">
                <a:latin typeface="Century Gothic" pitchFamily="34" charset="0"/>
              </a:rPr>
              <a:t> name="species"/&gt;.&lt;/template&gt;</a:t>
            </a:r>
          </a:p>
          <a:p>
            <a:r>
              <a:rPr lang="en-US" sz="1200" dirty="0" smtClean="0">
                <a:latin typeface="Century Gothic" pitchFamily="34" charset="0"/>
              </a:rPr>
              <a:t>&lt;/category&gt;</a:t>
            </a:r>
          </a:p>
          <a:p>
            <a:r>
              <a:rPr lang="en-US" sz="1200" dirty="0" smtClean="0">
                <a:latin typeface="Century Gothic" pitchFamily="34" charset="0"/>
              </a:rPr>
              <a:t>&lt;category&gt;&lt;pattern&gt;HOW LONG IS YOUR HAIR&lt;/pattern&gt;&lt;template&gt;&lt;</a:t>
            </a:r>
            <a:r>
              <a:rPr lang="en-US" sz="1200" dirty="0" err="1" smtClean="0">
                <a:latin typeface="Century Gothic" pitchFamily="34" charset="0"/>
              </a:rPr>
              <a:t>bot</a:t>
            </a:r>
            <a:r>
              <a:rPr lang="en-US" sz="1200" dirty="0" smtClean="0">
                <a:latin typeface="Century Gothic" pitchFamily="34" charset="0"/>
              </a:rPr>
              <a:t> name="hair"/&gt;&lt;/template&gt;&lt;/category&gt;</a:t>
            </a:r>
          </a:p>
          <a:p>
            <a:r>
              <a:rPr lang="en-US" sz="1200" dirty="0" smtClean="0">
                <a:latin typeface="Century Gothic" pitchFamily="34" charset="0"/>
              </a:rPr>
              <a:t>&lt;category&gt;&lt;pattern&gt;YOU ARE BEING *&lt;/pattern&gt;&lt;template&gt;I am I am only as &lt;person/&gt; as the average &lt;</a:t>
            </a:r>
            <a:r>
              <a:rPr lang="en-US" sz="1200" dirty="0" err="1" smtClean="0">
                <a:latin typeface="Century Gothic" pitchFamily="34" charset="0"/>
              </a:rPr>
              <a:t>bot</a:t>
            </a:r>
            <a:r>
              <a:rPr lang="en-US" sz="1200" dirty="0" smtClean="0">
                <a:latin typeface="Century Gothic" pitchFamily="34" charset="0"/>
              </a:rPr>
              <a:t> name="genus"/&gt;.&lt;/template&gt;&lt;/category&gt;</a:t>
            </a:r>
          </a:p>
          <a:p>
            <a:r>
              <a:rPr lang="en-US" sz="1200" dirty="0" smtClean="0">
                <a:latin typeface="Century Gothic" pitchFamily="34" charset="0"/>
              </a:rPr>
              <a:t>&lt;category&gt;</a:t>
            </a:r>
          </a:p>
          <a:p>
            <a:r>
              <a:rPr lang="en-US" sz="1200" dirty="0" smtClean="0">
                <a:latin typeface="Century Gothic" pitchFamily="34" charset="0"/>
              </a:rPr>
              <a:t>&lt;/</a:t>
            </a:r>
            <a:r>
              <a:rPr lang="en-US" sz="1200" dirty="0" err="1" smtClean="0">
                <a:latin typeface="Century Gothic" pitchFamily="34" charset="0"/>
              </a:rPr>
              <a:t>aiml</a:t>
            </a:r>
            <a:r>
              <a:rPr lang="en-US" sz="1200" dirty="0" smtClean="0">
                <a:latin typeface="Century Gothic" pitchFamily="34" charset="0"/>
              </a:rPr>
              <a:t>&gt;</a:t>
            </a:r>
            <a:endParaRPr lang="en-US" sz="1200" dirty="0">
              <a:latin typeface="Century Gothic" pitchFamily="34" charset="0"/>
            </a:endParaRPr>
          </a:p>
        </p:txBody>
      </p:sp>
      <p:sp>
        <p:nvSpPr>
          <p:cNvPr id="32" name="Title 1"/>
          <p:cNvSpPr>
            <a:spLocks noGrp="1"/>
          </p:cNvSpPr>
          <p:nvPr>
            <p:ph type="title"/>
          </p:nvPr>
        </p:nvSpPr>
        <p:spPr/>
        <p:txBody>
          <a:bodyPr/>
          <a:lstStyle/>
          <a:p>
            <a:r>
              <a:rPr lang="en-US" dirty="0" smtClean="0">
                <a:effectLst>
                  <a:reflection blurRad="6350" stA="55000" endA="300" endPos="45500" dir="5400000" sy="-100000" algn="bl" rotWithShape="0"/>
                </a:effectLst>
              </a:rPr>
              <a:t>Working of the BOT</a:t>
            </a:r>
            <a:endParaRPr lang="en-US" dirty="0">
              <a:effectLst>
                <a:reflection blurRad="6350" stA="55000" endA="300" endPos="45500" dir="5400000" sy="-100000" algn="bl" rotWithShape="0"/>
              </a:effectLst>
            </a:endParaRPr>
          </a:p>
        </p:txBody>
      </p:sp>
      <p:pic>
        <p:nvPicPr>
          <p:cNvPr id="33" name="Picture 2" descr="C:\Documents and Settings\Gaurav.VARUAG\Desktop\ICUP\interfaces\presentation\PICTURES\pointer_hand.jpg"/>
          <p:cNvPicPr>
            <a:picLocks noChangeAspect="1" noChangeArrowheads="1"/>
          </p:cNvPicPr>
          <p:nvPr/>
        </p:nvPicPr>
        <p:blipFill>
          <a:blip r:embed="rId3"/>
          <a:srcRect l="11612" t="11447" r="12599" b="11184"/>
          <a:stretch>
            <a:fillRect/>
          </a:stretch>
        </p:blipFill>
        <p:spPr bwMode="auto">
          <a:xfrm>
            <a:off x="152400" y="6264275"/>
            <a:ext cx="506963" cy="517525"/>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0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Policy</a:t>
            </a:r>
            <a:endParaRPr lang="en-US" dirty="0"/>
          </a:p>
        </p:txBody>
      </p:sp>
      <p:pic>
        <p:nvPicPr>
          <p:cNvPr id="6" name="Picture 2" descr="C:\Documents and Settings\Gaurav.VARUAG\Desktop\ICUP\interfaces\presentation\PICTURES\Privacy.jpg"/>
          <p:cNvPicPr>
            <a:picLocks noChangeAspect="1" noChangeArrowheads="1"/>
          </p:cNvPicPr>
          <p:nvPr/>
        </p:nvPicPr>
        <p:blipFill>
          <a:blip r:embed="rId2"/>
          <a:srcRect/>
          <a:stretch>
            <a:fillRect/>
          </a:stretch>
        </p:blipFill>
        <p:spPr bwMode="auto">
          <a:xfrm>
            <a:off x="304800" y="1905000"/>
            <a:ext cx="28194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ounded Rectangle 6"/>
          <p:cNvSpPr/>
          <p:nvPr/>
        </p:nvSpPr>
        <p:spPr bwMode="auto">
          <a:xfrm>
            <a:off x="3352800" y="1676400"/>
            <a:ext cx="5638800" cy="3200400"/>
          </a:xfrm>
          <a:prstGeom prst="roundRect">
            <a:avLst/>
          </a:prstGeom>
          <a:solidFill>
            <a:srgbClr val="03060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r>
              <a:rPr lang="en-US" sz="2200" dirty="0" smtClean="0">
                <a:latin typeface="+mj-lt"/>
              </a:rPr>
              <a:t>Project eduGRID does not violate privacy policy whereby information from the user shall not be shared with other users without prior permission of the user. The </a:t>
            </a:r>
            <a:r>
              <a:rPr lang="en-US" sz="2200" dirty="0" err="1" smtClean="0">
                <a:latin typeface="+mj-lt"/>
              </a:rPr>
              <a:t>bot</a:t>
            </a:r>
            <a:r>
              <a:rPr lang="en-US" sz="2200" dirty="0" smtClean="0">
                <a:latin typeface="+mj-lt"/>
              </a:rPr>
              <a:t> learns from the user through its intelligent conversations keeping in mind the discretion of the user.</a:t>
            </a:r>
          </a:p>
          <a:p>
            <a:pPr algn="just"/>
            <a:endParaRPr lang="en-US" sz="22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tx1"/>
              </a:solidFill>
              <a:effectLst/>
              <a:latin typeface="Garamond" pitchFamily="18" charset="0"/>
            </a:endParaRPr>
          </a:p>
        </p:txBody>
      </p:sp>
      <p:pic>
        <p:nvPicPr>
          <p:cNvPr id="9" name="Picture 2" descr="C:\Documents and Settings\Gaurav.VARUAG\Desktop\ICUP\interfaces\presentation\PICTURES\pointer_hand.jpg"/>
          <p:cNvPicPr>
            <a:picLocks noChangeAspect="1" noChangeArrowheads="1"/>
          </p:cNvPicPr>
          <p:nvPr/>
        </p:nvPicPr>
        <p:blipFill>
          <a:blip r:embed="rId3"/>
          <a:srcRect l="11612" t="11447" r="12599" b="11184"/>
          <a:stretch>
            <a:fillRect/>
          </a:stretch>
        </p:blipFill>
        <p:spPr bwMode="auto">
          <a:xfrm>
            <a:off x="152400" y="6264275"/>
            <a:ext cx="506963" cy="517525"/>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Theme1">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6389</TotalTime>
  <Words>706</Words>
  <Application>Microsoft Office PowerPoint</Application>
  <PresentationFormat>On-screen Show (4:3)</PresentationFormat>
  <Paragraphs>137</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Theme1</vt:lpstr>
      <vt:lpstr>eduGRID  Revolutionizing the concept of education</vt:lpstr>
      <vt:lpstr>Revolutionizing the concept of education</vt:lpstr>
      <vt:lpstr>Components of eduGRID</vt:lpstr>
      <vt:lpstr>Slide 4</vt:lpstr>
      <vt:lpstr>Slide 5</vt:lpstr>
      <vt:lpstr>Slide 6</vt:lpstr>
      <vt:lpstr>Slide 7</vt:lpstr>
      <vt:lpstr>Working of the BOT</vt:lpstr>
      <vt:lpstr>Privacy Policy</vt:lpstr>
      <vt:lpstr>Business Model</vt:lpstr>
      <vt:lpstr>Thanking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eduGrid</dc:title>
  <dc:creator>Gaurav</dc:creator>
  <cp:lastModifiedBy>Gaurav</cp:lastModifiedBy>
  <cp:revision>360</cp:revision>
  <dcterms:created xsi:type="dcterms:W3CDTF">2007-03-15T11:21:17Z</dcterms:created>
  <dcterms:modified xsi:type="dcterms:W3CDTF">2007-04-23T21:22:17Z</dcterms:modified>
</cp:coreProperties>
</file>